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9"/>
  </p:notesMasterIdLst>
  <p:sldIdLst>
    <p:sldId id="256" r:id="rId2"/>
    <p:sldId id="257" r:id="rId3"/>
    <p:sldId id="258" r:id="rId4"/>
    <p:sldId id="259" r:id="rId5"/>
    <p:sldId id="260" r:id="rId6"/>
    <p:sldId id="262" r:id="rId7"/>
    <p:sldId id="269" r:id="rId8"/>
    <p:sldId id="279" r:id="rId9"/>
    <p:sldId id="270" r:id="rId10"/>
    <p:sldId id="281" r:id="rId11"/>
    <p:sldId id="280" r:id="rId12"/>
    <p:sldId id="284" r:id="rId13"/>
    <p:sldId id="294" r:id="rId14"/>
    <p:sldId id="286" r:id="rId15"/>
    <p:sldId id="285" r:id="rId16"/>
    <p:sldId id="283" r:id="rId17"/>
    <p:sldId id="287" r:id="rId18"/>
    <p:sldId id="288" r:id="rId19"/>
    <p:sldId id="295" r:id="rId20"/>
    <p:sldId id="296" r:id="rId21"/>
    <p:sldId id="290" r:id="rId22"/>
    <p:sldId id="297" r:id="rId23"/>
    <p:sldId id="291" r:id="rId24"/>
    <p:sldId id="292" r:id="rId25"/>
    <p:sldId id="293" r:id="rId26"/>
    <p:sldId id="299" r:id="rId27"/>
    <p:sldId id="267"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6452"/>
  </p:normalViewPr>
  <p:slideViewPr>
    <p:cSldViewPr snapToGrid="0">
      <p:cViewPr>
        <p:scale>
          <a:sx n="80" d="100"/>
          <a:sy n="80" d="100"/>
        </p:scale>
        <p:origin x="1800" y="432"/>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86A638-DAF8-A44C-8026-5675C6EB133A}" type="doc">
      <dgm:prSet loTypeId="urn:microsoft.com/office/officeart/2005/8/layout/process1" loCatId="" qsTypeId="urn:microsoft.com/office/officeart/2005/8/quickstyle/simple1" qsCatId="simple" csTypeId="urn:microsoft.com/office/officeart/2005/8/colors/accent0_3" csCatId="mainScheme" phldr="1"/>
      <dgm:spPr/>
      <dgm:t>
        <a:bodyPr/>
        <a:lstStyle/>
        <a:p>
          <a:endParaRPr lang="en-US"/>
        </a:p>
      </dgm:t>
    </dgm:pt>
    <dgm:pt modelId="{257F5957-6DFC-C746-A296-A0C744282A8A}" type="pres">
      <dgm:prSet presAssocID="{2A86A638-DAF8-A44C-8026-5675C6EB133A}" presName="Name0" presStyleCnt="0">
        <dgm:presLayoutVars>
          <dgm:dir/>
          <dgm:resizeHandles val="exact"/>
        </dgm:presLayoutVars>
      </dgm:prSet>
      <dgm:spPr/>
    </dgm:pt>
  </dgm:ptLst>
  <dgm:cxnLst>
    <dgm:cxn modelId="{229780F2-B679-AD40-AA04-B243F4AE2C7C}" type="presOf" srcId="{2A86A638-DAF8-A44C-8026-5675C6EB133A}" destId="{257F5957-6DFC-C746-A296-A0C744282A8A}"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6440E8-D61C-574C-892D-D1E9E259C5CC}" type="datetimeFigureOut">
              <a:rPr lang="en-US" smtClean="0"/>
              <a:t>4/28/23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9B0AAD-F1EA-C94B-AE4D-C4290B573803}" type="slidenum">
              <a:rPr lang="en-US" smtClean="0"/>
              <a:t>‹#›</a:t>
            </a:fld>
            <a:endParaRPr lang="en-US"/>
          </a:p>
        </p:txBody>
      </p:sp>
    </p:spTree>
    <p:extLst>
      <p:ext uri="{BB962C8B-B14F-4D97-AF65-F5344CB8AC3E}">
        <p14:creationId xmlns:p14="http://schemas.microsoft.com/office/powerpoint/2010/main" val="24840245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B0AAD-F1EA-C94B-AE4D-C4290B573803}" type="slidenum">
              <a:rPr lang="en-US" smtClean="0"/>
              <a:t>1</a:t>
            </a:fld>
            <a:endParaRPr lang="en-US"/>
          </a:p>
        </p:txBody>
      </p:sp>
    </p:spTree>
    <p:extLst>
      <p:ext uri="{BB962C8B-B14F-4D97-AF65-F5344CB8AC3E}">
        <p14:creationId xmlns:p14="http://schemas.microsoft.com/office/powerpoint/2010/main" val="19605222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added a new column “Region” To identify the origin of customer from which country or city they have come from.</a:t>
            </a:r>
          </a:p>
        </p:txBody>
      </p:sp>
      <p:sp>
        <p:nvSpPr>
          <p:cNvPr id="4" name="Slide Number Placeholder 3"/>
          <p:cNvSpPr>
            <a:spLocks noGrp="1"/>
          </p:cNvSpPr>
          <p:nvPr>
            <p:ph type="sldNum" sz="quarter" idx="5"/>
          </p:nvPr>
        </p:nvSpPr>
        <p:spPr/>
        <p:txBody>
          <a:bodyPr/>
          <a:lstStyle/>
          <a:p>
            <a:fld id="{FE9B0AAD-F1EA-C94B-AE4D-C4290B573803}" type="slidenum">
              <a:rPr lang="en-US" smtClean="0"/>
              <a:t>12</a:t>
            </a:fld>
            <a:endParaRPr lang="en-US"/>
          </a:p>
        </p:txBody>
      </p:sp>
    </p:spTree>
    <p:extLst>
      <p:ext uri="{BB962C8B-B14F-4D97-AF65-F5344CB8AC3E}">
        <p14:creationId xmlns:p14="http://schemas.microsoft.com/office/powerpoint/2010/main" val="2829097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the abnormality in the range of values of some columns.</a:t>
            </a:r>
          </a:p>
        </p:txBody>
      </p:sp>
      <p:sp>
        <p:nvSpPr>
          <p:cNvPr id="4" name="Slide Number Placeholder 3"/>
          <p:cNvSpPr>
            <a:spLocks noGrp="1"/>
          </p:cNvSpPr>
          <p:nvPr>
            <p:ph type="sldNum" sz="quarter" idx="5"/>
          </p:nvPr>
        </p:nvSpPr>
        <p:spPr/>
        <p:txBody>
          <a:bodyPr/>
          <a:lstStyle/>
          <a:p>
            <a:fld id="{FE9B0AAD-F1EA-C94B-AE4D-C4290B573803}" type="slidenum">
              <a:rPr lang="en-US" smtClean="0"/>
              <a:t>13</a:t>
            </a:fld>
            <a:endParaRPr lang="en-US"/>
          </a:p>
        </p:txBody>
      </p:sp>
    </p:spTree>
    <p:extLst>
      <p:ext uri="{BB962C8B-B14F-4D97-AF65-F5344CB8AC3E}">
        <p14:creationId xmlns:p14="http://schemas.microsoft.com/office/powerpoint/2010/main" val="3948215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Data cleaning is the fundamental step in any NLP techniques. The above code represents that we are doing the following,</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Convert the sentences to lower case letter as a step for preprocessing.</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Remove special symbols like “”, !@#$ in our data.</a:t>
            </a:r>
          </a:p>
          <a:p>
            <a:pPr marL="342900" marR="0" lvl="0" indent="-342900">
              <a:lnSpc>
                <a:spcPct val="107000"/>
              </a:lnSpc>
              <a:spcBef>
                <a:spcPts val="0"/>
              </a:spcBef>
              <a:spcAft>
                <a:spcPts val="80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Remove stop words and remove tokens like tags.</a:t>
            </a:r>
          </a:p>
          <a:p>
            <a:pPr marL="342900" marR="0" lvl="0" indent="-342900">
              <a:lnSpc>
                <a:spcPct val="107000"/>
              </a:lnSpc>
              <a:spcBef>
                <a:spcPts val="0"/>
              </a:spcBef>
              <a:spcAft>
                <a:spcPts val="80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Tokenization, lemmatization</a:t>
            </a:r>
            <a:endParaRPr lang="en-US" dirty="0"/>
          </a:p>
        </p:txBody>
      </p:sp>
      <p:sp>
        <p:nvSpPr>
          <p:cNvPr id="4" name="Slide Number Placeholder 3"/>
          <p:cNvSpPr>
            <a:spLocks noGrp="1"/>
          </p:cNvSpPr>
          <p:nvPr>
            <p:ph type="sldNum" sz="quarter" idx="5"/>
          </p:nvPr>
        </p:nvSpPr>
        <p:spPr/>
        <p:txBody>
          <a:bodyPr/>
          <a:lstStyle/>
          <a:p>
            <a:fld id="{FE9B0AAD-F1EA-C94B-AE4D-C4290B573803}" type="slidenum">
              <a:rPr lang="en-US" smtClean="0"/>
              <a:t>14</a:t>
            </a:fld>
            <a:endParaRPr lang="en-US"/>
          </a:p>
        </p:txBody>
      </p:sp>
    </p:spTree>
    <p:extLst>
      <p:ext uri="{BB962C8B-B14F-4D97-AF65-F5344CB8AC3E}">
        <p14:creationId xmlns:p14="http://schemas.microsoft.com/office/powerpoint/2010/main" val="340128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 start by loading the raw data. Each textual reviews is </a:t>
            </a:r>
            <a:r>
              <a:rPr lang="en-US" dirty="0" err="1"/>
              <a:t>splitted</a:t>
            </a:r>
            <a:r>
              <a:rPr lang="en-US" dirty="0"/>
              <a:t> into a positive part and a negative part. We group them together in order to start with only raw text data and no other information.</a:t>
            </a:r>
          </a:p>
          <a:p>
            <a:r>
              <a:rPr lang="en-US" dirty="0"/>
              <a:t>0 – positive review</a:t>
            </a:r>
            <a:br>
              <a:rPr lang="en-US" dirty="0"/>
            </a:br>
            <a:r>
              <a:rPr lang="en-US" dirty="0"/>
              <a:t>1- negative review</a:t>
            </a:r>
          </a:p>
          <a:p>
            <a:endParaRPr lang="en-US" dirty="0"/>
          </a:p>
          <a:p>
            <a:r>
              <a:rPr lang="en-US" dirty="0"/>
              <a:t>Rating scale: 0-10</a:t>
            </a:r>
          </a:p>
          <a:p>
            <a:r>
              <a:rPr lang="en-US" dirty="0"/>
              <a:t>x&lt;5 -&gt; bad review</a:t>
            </a:r>
          </a:p>
          <a:p>
            <a:r>
              <a:rPr lang="en-US" dirty="0"/>
              <a:t>X&gt;5 -&gt; good review</a:t>
            </a:r>
          </a:p>
        </p:txBody>
      </p:sp>
      <p:sp>
        <p:nvSpPr>
          <p:cNvPr id="4" name="Slide Number Placeholder 3"/>
          <p:cNvSpPr>
            <a:spLocks noGrp="1"/>
          </p:cNvSpPr>
          <p:nvPr>
            <p:ph type="sldNum" sz="quarter" idx="5"/>
          </p:nvPr>
        </p:nvSpPr>
        <p:spPr/>
        <p:txBody>
          <a:bodyPr/>
          <a:lstStyle/>
          <a:p>
            <a:fld id="{FE9B0AAD-F1EA-C94B-AE4D-C4290B573803}" type="slidenum">
              <a:rPr lang="en-US" smtClean="0"/>
              <a:t>15</a:t>
            </a:fld>
            <a:endParaRPr lang="en-US"/>
          </a:p>
        </p:txBody>
      </p:sp>
    </p:spTree>
    <p:extLst>
      <p:ext uri="{BB962C8B-B14F-4D97-AF65-F5344CB8AC3E}">
        <p14:creationId xmlns:p14="http://schemas.microsoft.com/office/powerpoint/2010/main" val="253510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Google Sans"/>
              </a:rPr>
              <a:t>Stop words are a set of commonly used words in any language. For example, in English, “the”, “is” and “and”, would easily qualify as stop words.</a:t>
            </a:r>
            <a:endParaRPr lang="en-US" dirty="0"/>
          </a:p>
        </p:txBody>
      </p:sp>
      <p:sp>
        <p:nvSpPr>
          <p:cNvPr id="4" name="Slide Number Placeholder 3"/>
          <p:cNvSpPr>
            <a:spLocks noGrp="1"/>
          </p:cNvSpPr>
          <p:nvPr>
            <p:ph type="sldNum" sz="quarter" idx="5"/>
          </p:nvPr>
        </p:nvSpPr>
        <p:spPr/>
        <p:txBody>
          <a:bodyPr/>
          <a:lstStyle/>
          <a:p>
            <a:fld id="{FE9B0AAD-F1EA-C94B-AE4D-C4290B573803}" type="slidenum">
              <a:rPr lang="en-US" smtClean="0"/>
              <a:t>16</a:t>
            </a:fld>
            <a:endParaRPr lang="en-US"/>
          </a:p>
        </p:txBody>
      </p:sp>
    </p:spTree>
    <p:extLst>
      <p:ext uri="{BB962C8B-B14F-4D97-AF65-F5344CB8AC3E}">
        <p14:creationId xmlns:p14="http://schemas.microsoft.com/office/powerpoint/2010/main" val="7734289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Part-Of-Speech (POS) tagging: assign a tag to every word to define if it corresponds to a noun, a verb etc. using the WordNet lexical database</a:t>
            </a:r>
          </a:p>
        </p:txBody>
      </p:sp>
      <p:sp>
        <p:nvSpPr>
          <p:cNvPr id="4" name="Slide Number Placeholder 3"/>
          <p:cNvSpPr>
            <a:spLocks noGrp="1"/>
          </p:cNvSpPr>
          <p:nvPr>
            <p:ph type="sldNum" sz="quarter" idx="5"/>
          </p:nvPr>
        </p:nvSpPr>
        <p:spPr/>
        <p:txBody>
          <a:bodyPr/>
          <a:lstStyle/>
          <a:p>
            <a:fld id="{FE9B0AAD-F1EA-C94B-AE4D-C4290B573803}" type="slidenum">
              <a:rPr lang="en-US" smtClean="0"/>
              <a:t>17</a:t>
            </a:fld>
            <a:endParaRPr lang="en-US"/>
          </a:p>
        </p:txBody>
      </p:sp>
    </p:spTree>
    <p:extLst>
      <p:ext uri="{BB962C8B-B14F-4D97-AF65-F5344CB8AC3E}">
        <p14:creationId xmlns:p14="http://schemas.microsoft.com/office/powerpoint/2010/main" val="15021510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EBEBEB"/>
                </a:solidFill>
              </a:rPr>
              <a:t>Vader searches through his vocabulary to determine which words are positive or negative. To calculate the sentiment scores, it additionally considers the sentence context.</a:t>
            </a:r>
            <a:endParaRPr lang="en-US" dirty="0"/>
          </a:p>
        </p:txBody>
      </p:sp>
      <p:sp>
        <p:nvSpPr>
          <p:cNvPr id="4" name="Slide Number Placeholder 3"/>
          <p:cNvSpPr>
            <a:spLocks noGrp="1"/>
          </p:cNvSpPr>
          <p:nvPr>
            <p:ph type="sldNum" sz="quarter" idx="5"/>
          </p:nvPr>
        </p:nvSpPr>
        <p:spPr/>
        <p:txBody>
          <a:bodyPr/>
          <a:lstStyle/>
          <a:p>
            <a:fld id="{FE9B0AAD-F1EA-C94B-AE4D-C4290B573803}" type="slidenum">
              <a:rPr lang="en-US" smtClean="0"/>
              <a:t>18</a:t>
            </a:fld>
            <a:endParaRPr lang="en-US"/>
          </a:p>
        </p:txBody>
      </p:sp>
    </p:spTree>
    <p:extLst>
      <p:ext uri="{BB962C8B-B14F-4D97-AF65-F5344CB8AC3E}">
        <p14:creationId xmlns:p14="http://schemas.microsoft.com/office/powerpoint/2010/main" val="2098189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Each tree gets the full set of features, but at each node, only a random subset of features is considered.</a:t>
            </a:r>
          </a:p>
        </p:txBody>
      </p:sp>
      <p:sp>
        <p:nvSpPr>
          <p:cNvPr id="4" name="Slide Number Placeholder 3"/>
          <p:cNvSpPr>
            <a:spLocks noGrp="1"/>
          </p:cNvSpPr>
          <p:nvPr>
            <p:ph type="sldNum" sz="quarter" idx="5"/>
          </p:nvPr>
        </p:nvSpPr>
        <p:spPr/>
        <p:txBody>
          <a:bodyPr/>
          <a:lstStyle/>
          <a:p>
            <a:fld id="{FE9B0AAD-F1EA-C94B-AE4D-C4290B573803}" type="slidenum">
              <a:rPr lang="en-US" smtClean="0"/>
              <a:t>20</a:t>
            </a:fld>
            <a:endParaRPr lang="en-US"/>
          </a:p>
        </p:txBody>
      </p:sp>
    </p:spTree>
    <p:extLst>
      <p:ext uri="{BB962C8B-B14F-4D97-AF65-F5344CB8AC3E}">
        <p14:creationId xmlns:p14="http://schemas.microsoft.com/office/powerpoint/2010/main" val="30739378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Each tree gets the full set of features, but at each node, only a random subset of features is considered.</a:t>
            </a:r>
          </a:p>
        </p:txBody>
      </p:sp>
      <p:sp>
        <p:nvSpPr>
          <p:cNvPr id="4" name="Slide Number Placeholder 3"/>
          <p:cNvSpPr>
            <a:spLocks noGrp="1"/>
          </p:cNvSpPr>
          <p:nvPr>
            <p:ph type="sldNum" sz="quarter" idx="5"/>
          </p:nvPr>
        </p:nvSpPr>
        <p:spPr/>
        <p:txBody>
          <a:bodyPr/>
          <a:lstStyle/>
          <a:p>
            <a:fld id="{FE9B0AAD-F1EA-C94B-AE4D-C4290B573803}" type="slidenum">
              <a:rPr lang="en-US" smtClean="0"/>
              <a:t>21</a:t>
            </a:fld>
            <a:endParaRPr lang="en-US"/>
          </a:p>
        </p:txBody>
      </p:sp>
    </p:spTree>
    <p:extLst>
      <p:ext uri="{BB962C8B-B14F-4D97-AF65-F5344CB8AC3E}">
        <p14:creationId xmlns:p14="http://schemas.microsoft.com/office/powerpoint/2010/main" val="517169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 higher the curve is above the diagonal baseline, the better the predictions</a:t>
            </a:r>
          </a:p>
          <a:p>
            <a:pPr marL="228600" indent="-228600">
              <a:buAutoNum type="arabicPeriod"/>
            </a:pPr>
            <a:endParaRPr lang="en-US" dirty="0"/>
          </a:p>
          <a:p>
            <a:pPr marL="228600" indent="-228600">
              <a:buAutoNum type="arabicPeriod"/>
            </a:pPr>
            <a:r>
              <a:rPr lang="en-US" dirty="0"/>
              <a:t>ROC Curve value: 0.89</a:t>
            </a:r>
          </a:p>
          <a:p>
            <a:pPr marL="228600" indent="-228600">
              <a:buAutoNum type="arabicPeriod"/>
            </a:pPr>
            <a:endParaRPr lang="en-US" dirty="0"/>
          </a:p>
          <a:p>
            <a:pPr marL="228600" indent="-228600">
              <a:buAutoNum type="arabicPeriod"/>
            </a:pPr>
            <a:r>
              <a:rPr lang="en-US" dirty="0"/>
              <a:t>PR Curve , AP Score: 0.37</a:t>
            </a:r>
          </a:p>
        </p:txBody>
      </p:sp>
      <p:sp>
        <p:nvSpPr>
          <p:cNvPr id="4" name="Slide Number Placeholder 3"/>
          <p:cNvSpPr>
            <a:spLocks noGrp="1"/>
          </p:cNvSpPr>
          <p:nvPr>
            <p:ph type="sldNum" sz="quarter" idx="5"/>
          </p:nvPr>
        </p:nvSpPr>
        <p:spPr/>
        <p:txBody>
          <a:bodyPr/>
          <a:lstStyle/>
          <a:p>
            <a:fld id="{FE9B0AAD-F1EA-C94B-AE4D-C4290B573803}" type="slidenum">
              <a:rPr lang="en-US" smtClean="0"/>
              <a:t>23</a:t>
            </a:fld>
            <a:endParaRPr lang="en-US"/>
          </a:p>
        </p:txBody>
      </p:sp>
    </p:spTree>
    <p:extLst>
      <p:ext uri="{BB962C8B-B14F-4D97-AF65-F5344CB8AC3E}">
        <p14:creationId xmlns:p14="http://schemas.microsoft.com/office/powerpoint/2010/main" val="3133116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customer reviews in order to know the opinion of the customers whether they are happy or not and other factors which will play key role in enhancing their businesses</a:t>
            </a:r>
          </a:p>
          <a:p>
            <a:endParaRPr lang="en-US" dirty="0"/>
          </a:p>
          <a:p>
            <a:r>
              <a:rPr lang="en-US" dirty="0"/>
              <a:t>for example think about google translator application. It performs brilliantly in understanding, analyzing and translating the data. Also, it is effectively used on social media post and customer reviews in order to know the opinion of the customers</a:t>
            </a:r>
          </a:p>
        </p:txBody>
      </p:sp>
      <p:sp>
        <p:nvSpPr>
          <p:cNvPr id="4" name="Slide Number Placeholder 3"/>
          <p:cNvSpPr>
            <a:spLocks noGrp="1"/>
          </p:cNvSpPr>
          <p:nvPr>
            <p:ph type="sldNum" sz="quarter" idx="5"/>
          </p:nvPr>
        </p:nvSpPr>
        <p:spPr/>
        <p:txBody>
          <a:bodyPr/>
          <a:lstStyle/>
          <a:p>
            <a:fld id="{FE9B0AAD-F1EA-C94B-AE4D-C4290B573803}" type="slidenum">
              <a:rPr lang="en-US" smtClean="0"/>
              <a:t>2</a:t>
            </a:fld>
            <a:endParaRPr lang="en-US"/>
          </a:p>
        </p:txBody>
      </p:sp>
    </p:spTree>
    <p:extLst>
      <p:ext uri="{BB962C8B-B14F-4D97-AF65-F5344CB8AC3E}">
        <p14:creationId xmlns:p14="http://schemas.microsoft.com/office/powerpoint/2010/main" val="7178826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0" i="0" dirty="0">
                <a:solidFill>
                  <a:srgbClr val="374151"/>
                </a:solidFill>
                <a:effectLst/>
                <a:latin typeface="Söhne"/>
              </a:rPr>
              <a:t>It is a modified version of the BERT (Bidirectional Encoder Representations from Transformers) model that is trained using additional data and longer training times, resulting in improved performance on various NLP tasks</a:t>
            </a:r>
          </a:p>
          <a:p>
            <a:pPr marL="228600" indent="-228600">
              <a:buAutoNum type="arabicPeriod"/>
            </a:pPr>
            <a:endParaRPr lang="en-US" b="0" i="0" dirty="0">
              <a:solidFill>
                <a:srgbClr val="374151"/>
              </a:solidFill>
              <a:effectLst/>
              <a:latin typeface="Söhne"/>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374151"/>
                </a:solidFill>
                <a:effectLst/>
                <a:latin typeface="Söhne"/>
              </a:rPr>
              <a:t>and fine-tuning is then performed on downstream tasks such as sentiment analysis and question answering.</a:t>
            </a:r>
            <a:r>
              <a:rPr lang="en-US" b="0" dirty="0">
                <a:solidFill>
                  <a:srgbClr val="008000"/>
                </a:solidFill>
                <a:effectLst/>
                <a:latin typeface="Courier New" panose="02070309020205020404" pitchFamily="49" charset="0"/>
              </a:rPr>
              <a:t> # highest positive sentiment reviews (with more than 5 words)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b="0" dirty="0">
              <a:solidFill>
                <a:srgbClr val="008000"/>
              </a:solidFill>
              <a:effectLst/>
              <a:latin typeface="Courier New" panose="02070309020205020404" pitchFamily="49"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dirty="0">
                <a:solidFill>
                  <a:srgbClr val="000000"/>
                </a:solidFill>
                <a:effectLst/>
                <a:latin typeface="Courier New" panose="02070309020205020404" pitchFamily="49" charset="0"/>
              </a:rPr>
              <a:t>Dynamic Masking: BERT uses static masking i.e. the same part of the sentence is masked in each Epoch. In contrast, </a:t>
            </a:r>
            <a:r>
              <a:rPr lang="en-US" b="0" dirty="0" err="1">
                <a:solidFill>
                  <a:srgbClr val="000000"/>
                </a:solidFill>
                <a:effectLst/>
                <a:latin typeface="Courier New" panose="02070309020205020404" pitchFamily="49" charset="0"/>
              </a:rPr>
              <a:t>RoBERTa</a:t>
            </a:r>
            <a:r>
              <a:rPr lang="en-US" b="0" dirty="0">
                <a:solidFill>
                  <a:srgbClr val="000000"/>
                </a:solidFill>
                <a:effectLst/>
                <a:latin typeface="Courier New" panose="02070309020205020404" pitchFamily="49" charset="0"/>
              </a:rPr>
              <a:t> uses dynamic masking, wherein for different Epochs different part of the sentences are masked. This makes the model more robust</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FE9B0AAD-F1EA-C94B-AE4D-C4290B573803}" type="slidenum">
              <a:rPr lang="en-US" smtClean="0"/>
              <a:t>24</a:t>
            </a:fld>
            <a:endParaRPr lang="en-US"/>
          </a:p>
        </p:txBody>
      </p:sp>
    </p:spTree>
    <p:extLst>
      <p:ext uri="{BB962C8B-B14F-4D97-AF65-F5344CB8AC3E}">
        <p14:creationId xmlns:p14="http://schemas.microsoft.com/office/powerpoint/2010/main" val="15164006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B0AAD-F1EA-C94B-AE4D-C4290B573803}" type="slidenum">
              <a:rPr lang="en-US" smtClean="0"/>
              <a:t>27</a:t>
            </a:fld>
            <a:endParaRPr lang="en-US"/>
          </a:p>
        </p:txBody>
      </p:sp>
    </p:spTree>
    <p:extLst>
      <p:ext uri="{BB962C8B-B14F-4D97-AF65-F5344CB8AC3E}">
        <p14:creationId xmlns:p14="http://schemas.microsoft.com/office/powerpoint/2010/main" val="3924757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of this analysis is to extract insights from customer feedback and help hotel owners and managers make data-driven decisions to improve their services and customer satisfaction.</a:t>
            </a:r>
          </a:p>
          <a:p>
            <a:endParaRPr lang="en-US" dirty="0"/>
          </a:p>
          <a:p>
            <a:r>
              <a:rPr lang="en-US" dirty="0"/>
              <a:t>Sentiment analysis can also be used to monitor and manage online reputation, track competitor performance, and gain competitive advantage in the hospitality industry.</a:t>
            </a:r>
          </a:p>
        </p:txBody>
      </p:sp>
      <p:sp>
        <p:nvSpPr>
          <p:cNvPr id="4" name="Slide Number Placeholder 3"/>
          <p:cNvSpPr>
            <a:spLocks noGrp="1"/>
          </p:cNvSpPr>
          <p:nvPr>
            <p:ph type="sldNum" sz="quarter" idx="5"/>
          </p:nvPr>
        </p:nvSpPr>
        <p:spPr/>
        <p:txBody>
          <a:bodyPr/>
          <a:lstStyle/>
          <a:p>
            <a:fld id="{FE9B0AAD-F1EA-C94B-AE4D-C4290B573803}" type="slidenum">
              <a:rPr lang="en-US" smtClean="0"/>
              <a:t>4</a:t>
            </a:fld>
            <a:endParaRPr lang="en-US"/>
          </a:p>
        </p:txBody>
      </p:sp>
    </p:spTree>
    <p:extLst>
      <p:ext uri="{BB962C8B-B14F-4D97-AF65-F5344CB8AC3E}">
        <p14:creationId xmlns:p14="http://schemas.microsoft.com/office/powerpoint/2010/main" val="1713132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gone through different articles on the sentiment analysis and we have finalized to go with Random Forest and Transformer based</a:t>
            </a:r>
          </a:p>
        </p:txBody>
      </p:sp>
      <p:sp>
        <p:nvSpPr>
          <p:cNvPr id="4" name="Slide Number Placeholder 3"/>
          <p:cNvSpPr>
            <a:spLocks noGrp="1"/>
          </p:cNvSpPr>
          <p:nvPr>
            <p:ph type="sldNum" sz="quarter" idx="5"/>
          </p:nvPr>
        </p:nvSpPr>
        <p:spPr/>
        <p:txBody>
          <a:bodyPr/>
          <a:lstStyle/>
          <a:p>
            <a:fld id="{FE9B0AAD-F1EA-C94B-AE4D-C4290B573803}" type="slidenum">
              <a:rPr lang="en-US" smtClean="0"/>
              <a:t>6</a:t>
            </a:fld>
            <a:endParaRPr lang="en-US"/>
          </a:p>
        </p:txBody>
      </p:sp>
    </p:spTree>
    <p:extLst>
      <p:ext uri="{BB962C8B-B14F-4D97-AF65-F5344CB8AC3E}">
        <p14:creationId xmlns:p14="http://schemas.microsoft.com/office/powerpoint/2010/main" val="674006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used to Identify and categorize opinions that are expressed in a piece of text, especially in order to determine whether the writer's attitude towards a particular topic, product, etc. is positive, negative, or neutral.</a:t>
            </a:r>
          </a:p>
        </p:txBody>
      </p:sp>
      <p:sp>
        <p:nvSpPr>
          <p:cNvPr id="4" name="Slide Number Placeholder 3"/>
          <p:cNvSpPr>
            <a:spLocks noGrp="1"/>
          </p:cNvSpPr>
          <p:nvPr>
            <p:ph type="sldNum" sz="quarter" idx="5"/>
          </p:nvPr>
        </p:nvSpPr>
        <p:spPr/>
        <p:txBody>
          <a:bodyPr/>
          <a:lstStyle/>
          <a:p>
            <a:fld id="{FE9B0AAD-F1EA-C94B-AE4D-C4290B573803}" type="slidenum">
              <a:rPr lang="en-US" smtClean="0"/>
              <a:t>7</a:t>
            </a:fld>
            <a:endParaRPr lang="en-US"/>
          </a:p>
        </p:txBody>
      </p:sp>
    </p:spTree>
    <p:extLst>
      <p:ext uri="{BB962C8B-B14F-4D97-AF65-F5344CB8AC3E}">
        <p14:creationId xmlns:p14="http://schemas.microsoft.com/office/powerpoint/2010/main" val="3568807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Milestone 1 : Explore data set and prepare data and loading all the required libraries.</a:t>
            </a:r>
          </a:p>
          <a:p>
            <a:r>
              <a:rPr lang="en-US" dirty="0"/>
              <a:t>Milestone 2 : Here initially stop words and special characters are removed. And then we go through these stages for the data cleaning.</a:t>
            </a:r>
          </a:p>
          <a:p>
            <a:r>
              <a:rPr lang="en-US" dirty="0"/>
              <a:t>Milestone 3 : In this stage we do the sentiment analysis prediction with Random Forest classifier and transformers using Roberta.</a:t>
            </a:r>
          </a:p>
          <a:p>
            <a:r>
              <a:rPr lang="en-US" dirty="0"/>
              <a:t>Milestone 4 : Performance evaluation using ROC and AUC Curve.</a:t>
            </a:r>
          </a:p>
        </p:txBody>
      </p:sp>
      <p:sp>
        <p:nvSpPr>
          <p:cNvPr id="4" name="Slide Number Placeholder 3"/>
          <p:cNvSpPr>
            <a:spLocks noGrp="1"/>
          </p:cNvSpPr>
          <p:nvPr>
            <p:ph type="sldNum" sz="quarter" idx="5"/>
          </p:nvPr>
        </p:nvSpPr>
        <p:spPr/>
        <p:txBody>
          <a:bodyPr/>
          <a:lstStyle/>
          <a:p>
            <a:fld id="{FE9B0AAD-F1EA-C94B-AE4D-C4290B573803}" type="slidenum">
              <a:rPr lang="en-US" smtClean="0"/>
              <a:t>8</a:t>
            </a:fld>
            <a:endParaRPr lang="en-US"/>
          </a:p>
        </p:txBody>
      </p:sp>
    </p:spTree>
    <p:extLst>
      <p:ext uri="{BB962C8B-B14F-4D97-AF65-F5344CB8AC3E}">
        <p14:creationId xmlns:p14="http://schemas.microsoft.com/office/powerpoint/2010/main" val="813335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collected the data set from </a:t>
            </a:r>
            <a:r>
              <a:rPr lang="en-US" dirty="0" err="1"/>
              <a:t>Booking.com</a:t>
            </a:r>
            <a:r>
              <a:rPr lang="en-US" dirty="0"/>
              <a:t> which has these many customer reviews across Europe</a:t>
            </a:r>
          </a:p>
          <a:p>
            <a:r>
              <a:rPr lang="en-US" dirty="0"/>
              <a:t>These are the data fields present in out dataset.</a:t>
            </a:r>
          </a:p>
        </p:txBody>
      </p:sp>
      <p:sp>
        <p:nvSpPr>
          <p:cNvPr id="4" name="Slide Number Placeholder 3"/>
          <p:cNvSpPr>
            <a:spLocks noGrp="1"/>
          </p:cNvSpPr>
          <p:nvPr>
            <p:ph type="sldNum" sz="quarter" idx="5"/>
          </p:nvPr>
        </p:nvSpPr>
        <p:spPr/>
        <p:txBody>
          <a:bodyPr/>
          <a:lstStyle/>
          <a:p>
            <a:fld id="{FE9B0AAD-F1EA-C94B-AE4D-C4290B573803}" type="slidenum">
              <a:rPr lang="en-US" smtClean="0"/>
              <a:t>9</a:t>
            </a:fld>
            <a:endParaRPr lang="en-US"/>
          </a:p>
        </p:txBody>
      </p:sp>
    </p:spTree>
    <p:extLst>
      <p:ext uri="{BB962C8B-B14F-4D97-AF65-F5344CB8AC3E}">
        <p14:creationId xmlns:p14="http://schemas.microsoft.com/office/powerpoint/2010/main" val="2609305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coming to the Milestone 1: We have imported all the necessary library files like pandas, </a:t>
            </a:r>
            <a:r>
              <a:rPr lang="en-US" dirty="0" err="1"/>
              <a:t>numpy</a:t>
            </a:r>
            <a:r>
              <a:rPr lang="en-US" dirty="0"/>
              <a:t>, </a:t>
            </a:r>
            <a:r>
              <a:rPr lang="en-US" dirty="0" err="1"/>
              <a:t>matplot</a:t>
            </a:r>
            <a:r>
              <a:rPr lang="en-US" dirty="0"/>
              <a:t>, seaborn  that are required for out project.</a:t>
            </a:r>
          </a:p>
        </p:txBody>
      </p:sp>
      <p:sp>
        <p:nvSpPr>
          <p:cNvPr id="4" name="Slide Number Placeholder 3"/>
          <p:cNvSpPr>
            <a:spLocks noGrp="1"/>
          </p:cNvSpPr>
          <p:nvPr>
            <p:ph type="sldNum" sz="quarter" idx="5"/>
          </p:nvPr>
        </p:nvSpPr>
        <p:spPr/>
        <p:txBody>
          <a:bodyPr/>
          <a:lstStyle/>
          <a:p>
            <a:fld id="{FE9B0AAD-F1EA-C94B-AE4D-C4290B573803}" type="slidenum">
              <a:rPr lang="en-US" smtClean="0"/>
              <a:t>10</a:t>
            </a:fld>
            <a:endParaRPr lang="en-US"/>
          </a:p>
        </p:txBody>
      </p:sp>
    </p:spTree>
    <p:extLst>
      <p:ext uri="{BB962C8B-B14F-4D97-AF65-F5344CB8AC3E}">
        <p14:creationId xmlns:p14="http://schemas.microsoft.com/office/powerpoint/2010/main" val="2088289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datasets present in the dataset we have considered. Data taken from </a:t>
            </a:r>
            <a:r>
              <a:rPr lang="en-US" dirty="0" err="1"/>
              <a:t>Booking.com</a:t>
            </a:r>
            <a:endParaRPr lang="en-US" dirty="0"/>
          </a:p>
        </p:txBody>
      </p:sp>
      <p:sp>
        <p:nvSpPr>
          <p:cNvPr id="4" name="Slide Number Placeholder 3"/>
          <p:cNvSpPr>
            <a:spLocks noGrp="1"/>
          </p:cNvSpPr>
          <p:nvPr>
            <p:ph type="sldNum" sz="quarter" idx="5"/>
          </p:nvPr>
        </p:nvSpPr>
        <p:spPr/>
        <p:txBody>
          <a:bodyPr/>
          <a:lstStyle/>
          <a:p>
            <a:fld id="{FE9B0AAD-F1EA-C94B-AE4D-C4290B573803}" type="slidenum">
              <a:rPr lang="en-US" smtClean="0"/>
              <a:t>11</a:t>
            </a:fld>
            <a:endParaRPr lang="en-US"/>
          </a:p>
        </p:txBody>
      </p:sp>
    </p:spTree>
    <p:extLst>
      <p:ext uri="{BB962C8B-B14F-4D97-AF65-F5344CB8AC3E}">
        <p14:creationId xmlns:p14="http://schemas.microsoft.com/office/powerpoint/2010/main" val="1734206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4/28/23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4/28/23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4/28/23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4/28/23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4/28/23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4/28/23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4/28/23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4/28/23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4/28/23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4/28/23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4/28/23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4/28/23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4/28/23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4/28/23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4/28/23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4/28/23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4/28/23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4/28/23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png"/><Relationship Id="rId7"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31.jpeg"/><Relationship Id="rId5" Type="http://schemas.openxmlformats.org/officeDocument/2006/relationships/image" Target="../media/image4.png"/><Relationship Id="rId10"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www.booking.co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1949B-074E-EF82-D8E4-6BE144E1BFBC}"/>
              </a:ext>
            </a:extLst>
          </p:cNvPr>
          <p:cNvSpPr>
            <a:spLocks noGrp="1"/>
          </p:cNvSpPr>
          <p:nvPr>
            <p:ph type="ctrTitle"/>
          </p:nvPr>
        </p:nvSpPr>
        <p:spPr>
          <a:xfrm>
            <a:off x="1249548" y="2257096"/>
            <a:ext cx="9891418" cy="3329581"/>
          </a:xfrm>
        </p:spPr>
        <p:txBody>
          <a:bodyPr/>
          <a:lstStyle/>
          <a:p>
            <a:pPr algn="ctr"/>
            <a:r>
              <a:rPr lang="en-US" sz="4800" b="1" i="0" dirty="0">
                <a:effectLst/>
                <a:latin typeface="Calibri" panose="020F0502020204030204" pitchFamily="34" charset="0"/>
                <a:cs typeface="Calibri" panose="020F0502020204030204" pitchFamily="34" charset="0"/>
              </a:rPr>
              <a:t>Sentiment </a:t>
            </a:r>
            <a:r>
              <a:rPr lang="en-US" sz="4800" b="1" dirty="0">
                <a:latin typeface="Calibri" panose="020F0502020204030204" pitchFamily="34" charset="0"/>
                <a:cs typeface="Calibri" panose="020F0502020204030204" pitchFamily="34" charset="0"/>
              </a:rPr>
              <a:t>A</a:t>
            </a:r>
            <a:r>
              <a:rPr lang="en-US" sz="4800" b="1" i="0" dirty="0">
                <a:effectLst/>
                <a:latin typeface="Calibri" panose="020F0502020204030204" pitchFamily="34" charset="0"/>
                <a:cs typeface="Calibri" panose="020F0502020204030204" pitchFamily="34" charset="0"/>
              </a:rPr>
              <a:t>nalysis on Hotel </a:t>
            </a:r>
            <a:r>
              <a:rPr lang="en-US" sz="4800" b="1" dirty="0">
                <a:latin typeface="Calibri" panose="020F0502020204030204" pitchFamily="34" charset="0"/>
                <a:cs typeface="Calibri" panose="020F0502020204030204" pitchFamily="34" charset="0"/>
              </a:rPr>
              <a:t>R</a:t>
            </a:r>
            <a:r>
              <a:rPr lang="en-US" sz="4800" b="1" i="0" dirty="0">
                <a:effectLst/>
                <a:latin typeface="Calibri" panose="020F0502020204030204" pitchFamily="34" charset="0"/>
                <a:cs typeface="Calibri" panose="020F0502020204030204" pitchFamily="34" charset="0"/>
              </a:rPr>
              <a:t>eviews</a:t>
            </a:r>
            <a:br>
              <a:rPr lang="en-US" sz="4800" b="1" i="0" dirty="0">
                <a:effectLst/>
                <a:latin typeface="Calibri" panose="020F0502020204030204" pitchFamily="34" charset="0"/>
                <a:cs typeface="Calibri" panose="020F0502020204030204" pitchFamily="34" charset="0"/>
              </a:rPr>
            </a:br>
            <a:br>
              <a:rPr lang="en-US" sz="4800" b="1" i="0" dirty="0">
                <a:effectLst/>
                <a:latin typeface="Calibri" panose="020F0502020204030204" pitchFamily="34" charset="0"/>
                <a:cs typeface="Calibri" panose="020F0502020204030204" pitchFamily="34" charset="0"/>
              </a:rPr>
            </a:br>
            <a:r>
              <a:rPr lang="en-US" sz="4800" b="1" i="0" dirty="0">
                <a:effectLst/>
                <a:latin typeface="Calibri" panose="020F0502020204030204" pitchFamily="34" charset="0"/>
                <a:cs typeface="Calibri" panose="020F0502020204030204" pitchFamily="34" charset="0"/>
              </a:rPr>
              <a:t>														</a:t>
            </a:r>
            <a:r>
              <a:rPr lang="en-US" sz="3200" b="1" i="0" dirty="0">
                <a:effectLst/>
                <a:latin typeface="Calibri" panose="020F0502020204030204" pitchFamily="34" charset="0"/>
                <a:cs typeface="Calibri" panose="020F0502020204030204" pitchFamily="34" charset="0"/>
              </a:rPr>
              <a:t>Group 7</a:t>
            </a:r>
            <a:br>
              <a:rPr lang="en-US" sz="3600" b="1" i="0" dirty="0">
                <a:effectLst/>
                <a:latin typeface="Calibri" panose="020F0502020204030204" pitchFamily="34" charset="0"/>
                <a:cs typeface="Calibri" panose="020F0502020204030204" pitchFamily="34" charset="0"/>
              </a:rPr>
            </a:br>
            <a:r>
              <a:rPr lang="en-US" sz="3600" b="1" i="0" dirty="0">
                <a:effectLst/>
                <a:latin typeface="Calibri" panose="020F0502020204030204" pitchFamily="34" charset="0"/>
                <a:cs typeface="Calibri" panose="020F0502020204030204" pitchFamily="34" charset="0"/>
              </a:rPr>
              <a:t>                                                              </a:t>
            </a:r>
            <a:r>
              <a:rPr lang="en-US" sz="1800" b="1" dirty="0">
                <a:latin typeface="Calibri" panose="020F0502020204030204" pitchFamily="34" charset="0"/>
                <a:cs typeface="Calibri" panose="020F0502020204030204" pitchFamily="34" charset="0"/>
              </a:rPr>
              <a:t>A</a:t>
            </a:r>
            <a:r>
              <a:rPr lang="en-US" sz="1800" b="1" i="0" dirty="0">
                <a:effectLst/>
                <a:latin typeface="Calibri" panose="020F0502020204030204" pitchFamily="34" charset="0"/>
                <a:cs typeface="Calibri" panose="020F0502020204030204" pitchFamily="34" charset="0"/>
              </a:rPr>
              <a:t>jith </a:t>
            </a:r>
            <a:r>
              <a:rPr lang="en-US" sz="1800" b="1" i="0" dirty="0" err="1">
                <a:effectLst/>
                <a:latin typeface="Calibri" panose="020F0502020204030204" pitchFamily="34" charset="0"/>
                <a:cs typeface="Calibri" panose="020F0502020204030204" pitchFamily="34" charset="0"/>
              </a:rPr>
              <a:t>Busipally</a:t>
            </a:r>
            <a:br>
              <a:rPr lang="en-US" sz="1800" b="1" i="0" dirty="0">
                <a:effectLst/>
                <a:latin typeface="Calibri" panose="020F0502020204030204" pitchFamily="34" charset="0"/>
                <a:cs typeface="Calibri" panose="020F0502020204030204" pitchFamily="34" charset="0"/>
              </a:rPr>
            </a:br>
            <a:r>
              <a:rPr lang="en-US" sz="1800" b="1" i="0" dirty="0">
                <a:effectLst/>
                <a:latin typeface="Calibri" panose="020F0502020204030204" pitchFamily="34" charset="0"/>
                <a:cs typeface="Calibri" panose="020F0502020204030204" pitchFamily="34" charset="0"/>
              </a:rPr>
              <a:t>                                                                                                  			           </a:t>
            </a:r>
            <a:r>
              <a:rPr lang="en-US" sz="1800" b="1" i="0" dirty="0" err="1">
                <a:effectLst/>
                <a:latin typeface="Calibri" panose="020F0502020204030204" pitchFamily="34" charset="0"/>
                <a:cs typeface="Calibri" panose="020F0502020204030204" pitchFamily="34" charset="0"/>
              </a:rPr>
              <a:t>Pavansai</a:t>
            </a:r>
            <a:r>
              <a:rPr lang="en-US" sz="1800" b="1" i="0" dirty="0">
                <a:effectLst/>
                <a:latin typeface="Calibri" panose="020F0502020204030204" pitchFamily="34" charset="0"/>
                <a:cs typeface="Calibri" panose="020F0502020204030204" pitchFamily="34" charset="0"/>
              </a:rPr>
              <a:t> </a:t>
            </a:r>
            <a:r>
              <a:rPr lang="en-US" sz="1800" b="1" i="0" dirty="0" err="1">
                <a:effectLst/>
                <a:latin typeface="Calibri" panose="020F0502020204030204" pitchFamily="34" charset="0"/>
                <a:cs typeface="Calibri" panose="020F0502020204030204" pitchFamily="34" charset="0"/>
              </a:rPr>
              <a:t>Pottimuthi</a:t>
            </a:r>
            <a:br>
              <a:rPr lang="en-US" sz="1800" b="1" i="0" dirty="0">
                <a:effectLst/>
                <a:latin typeface="Calibri" panose="020F0502020204030204" pitchFamily="34" charset="0"/>
                <a:cs typeface="Calibri" panose="020F0502020204030204" pitchFamily="34" charset="0"/>
              </a:rPr>
            </a:br>
            <a:r>
              <a:rPr lang="en-US" sz="1800" b="1" i="0" dirty="0">
                <a:effectLst/>
                <a:latin typeface="Calibri" panose="020F0502020204030204" pitchFamily="34" charset="0"/>
                <a:cs typeface="Calibri" panose="020F0502020204030204" pitchFamily="34" charset="0"/>
              </a:rPr>
              <a:t>  														Siva Teja Segu</a:t>
            </a:r>
            <a:br>
              <a:rPr lang="en-US" sz="1800" b="1" i="0" dirty="0">
                <a:effectLst/>
                <a:latin typeface="Calibri" panose="020F0502020204030204" pitchFamily="34" charset="0"/>
                <a:cs typeface="Calibri" panose="020F0502020204030204" pitchFamily="34" charset="0"/>
              </a:rPr>
            </a:br>
            <a:r>
              <a:rPr lang="en-US" sz="1800" b="1" i="0" dirty="0">
                <a:effectLst/>
                <a:latin typeface="Calibri" panose="020F0502020204030204" pitchFamily="34" charset="0"/>
                <a:cs typeface="Calibri" panose="020F0502020204030204" pitchFamily="34" charset="0"/>
              </a:rPr>
              <a:t>														  </a:t>
            </a:r>
            <a:r>
              <a:rPr lang="en-US" sz="1800" b="1" i="0" dirty="0" err="1">
                <a:effectLst/>
                <a:latin typeface="Calibri" panose="020F0502020204030204" pitchFamily="34" charset="0"/>
                <a:cs typeface="Calibri" panose="020F0502020204030204" pitchFamily="34" charset="0"/>
              </a:rPr>
              <a:t>Sreehari</a:t>
            </a:r>
            <a:r>
              <a:rPr lang="en-US" sz="1800" b="1" i="0" dirty="0">
                <a:effectLst/>
                <a:latin typeface="Calibri" panose="020F0502020204030204" pitchFamily="34" charset="0"/>
                <a:cs typeface="Calibri" panose="020F0502020204030204" pitchFamily="34" charset="0"/>
              </a:rPr>
              <a:t> </a:t>
            </a:r>
            <a:r>
              <a:rPr lang="en-US" sz="1800" b="1" i="0" dirty="0" err="1">
                <a:effectLst/>
                <a:latin typeface="Calibri" panose="020F0502020204030204" pitchFamily="34" charset="0"/>
                <a:cs typeface="Calibri" panose="020F0502020204030204" pitchFamily="34" charset="0"/>
              </a:rPr>
              <a:t>Revuri</a:t>
            </a:r>
            <a:br>
              <a:rPr lang="en-US" sz="3600" b="1" i="0" dirty="0">
                <a:effectLst/>
                <a:latin typeface="Calibri" panose="020F0502020204030204" pitchFamily="34" charset="0"/>
                <a:cs typeface="Calibri" panose="020F0502020204030204" pitchFamily="34" charset="0"/>
              </a:rPr>
            </a:br>
            <a:r>
              <a:rPr lang="en-US" sz="3600" b="1" i="0" dirty="0">
                <a:effectLst/>
                <a:latin typeface="Calibri" panose="020F0502020204030204" pitchFamily="34" charset="0"/>
                <a:cs typeface="Calibri" panose="020F0502020204030204" pitchFamily="34" charset="0"/>
              </a:rPr>
              <a:t>					</a:t>
            </a:r>
            <a:r>
              <a:rPr lang="en-US" sz="3600" b="1" dirty="0">
                <a:latin typeface="Calibri" panose="020F0502020204030204" pitchFamily="34" charset="0"/>
                <a:cs typeface="Calibri" panose="020F0502020204030204" pitchFamily="34" charset="0"/>
              </a:rPr>
              <a:t>									</a:t>
            </a:r>
            <a:r>
              <a:rPr lang="en-US" sz="3600" b="1" i="0" dirty="0">
                <a:effectLst/>
                <a:latin typeface="Calibri" panose="020F0502020204030204" pitchFamily="34" charset="0"/>
                <a:cs typeface="Calibri" panose="020F0502020204030204" pitchFamily="34" charset="0"/>
              </a:rPr>
              <a:t>		</a:t>
            </a:r>
            <a:endParaRPr lang="en-US"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92418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9922B851-6B16-415F-9600-DB0E665C5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F9ECE9-6413-7E01-5390-4AD27A69CDFF}"/>
              </a:ext>
            </a:extLst>
          </p:cNvPr>
          <p:cNvSpPr>
            <a:spLocks noGrp="1"/>
          </p:cNvSpPr>
          <p:nvPr>
            <p:ph type="title"/>
          </p:nvPr>
        </p:nvSpPr>
        <p:spPr>
          <a:xfrm>
            <a:off x="648929" y="629266"/>
            <a:ext cx="4944152" cy="1622321"/>
          </a:xfrm>
        </p:spPr>
        <p:txBody>
          <a:bodyPr vert="horz" lIns="91440" tIns="45720" rIns="91440" bIns="45720" rtlCol="0">
            <a:normAutofit/>
          </a:bodyPr>
          <a:lstStyle/>
          <a:p>
            <a:r>
              <a:rPr lang="en-US" dirty="0">
                <a:solidFill>
                  <a:srgbClr val="EBEBEB"/>
                </a:solidFill>
              </a:rPr>
              <a:t>Workflow</a:t>
            </a:r>
          </a:p>
        </p:txBody>
      </p:sp>
      <p:sp>
        <p:nvSpPr>
          <p:cNvPr id="32" name="Rectangle 31">
            <a:extLst>
              <a:ext uri="{FF2B5EF4-FFF2-40B4-BE49-F238E27FC236}">
                <a16:creationId xmlns:a16="http://schemas.microsoft.com/office/drawing/2014/main" id="{FAA2B0B0-E6D1-4F97-A03B-5B9DC568AA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ounded Rectangle 9">
            <a:extLst>
              <a:ext uri="{FF2B5EF4-FFF2-40B4-BE49-F238E27FC236}">
                <a16:creationId xmlns:a16="http://schemas.microsoft.com/office/drawing/2014/main" id="{7067A410-38E7-4862-BC25-A40927006E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484632"/>
            <a:ext cx="5130204" cy="5739187"/>
          </a:xfrm>
          <a:prstGeom prst="roundRect">
            <a:avLst>
              <a:gd name="adj" fmla="val 0"/>
            </a:avLst>
          </a:prstGeom>
          <a:ln w="12700">
            <a:solidFill>
              <a:schemeClr val="bg2"/>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883EACA-0689-3693-F030-53ABDBD424EA}"/>
              </a:ext>
            </a:extLst>
          </p:cNvPr>
          <p:cNvPicPr>
            <a:picLocks noChangeAspect="1"/>
          </p:cNvPicPr>
          <p:nvPr/>
        </p:nvPicPr>
        <p:blipFill rotWithShape="1">
          <a:blip r:embed="rId3"/>
          <a:srcRect r="40312" b="-1"/>
          <a:stretch/>
        </p:blipFill>
        <p:spPr>
          <a:xfrm>
            <a:off x="7060689" y="1514218"/>
            <a:ext cx="4163991" cy="3680014"/>
          </a:xfrm>
          <a:prstGeom prst="rect">
            <a:avLst/>
          </a:prstGeom>
          <a:effectLst/>
        </p:spPr>
      </p:pic>
      <p:sp>
        <p:nvSpPr>
          <p:cNvPr id="36" name="Rectangle 35">
            <a:extLst>
              <a:ext uri="{FF2B5EF4-FFF2-40B4-BE49-F238E27FC236}">
                <a16:creationId xmlns:a16="http://schemas.microsoft.com/office/drawing/2014/main" id="{95E21D77-54D4-42F2-9F79-B4B22CCA1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BE854CDD-85D3-FEF9-8AD2-FB73B13A176C}"/>
              </a:ext>
            </a:extLst>
          </p:cNvPr>
          <p:cNvSpPr>
            <a:spLocks noGrp="1"/>
          </p:cNvSpPr>
          <p:nvPr>
            <p:ph idx="1"/>
          </p:nvPr>
        </p:nvSpPr>
        <p:spPr>
          <a:xfrm>
            <a:off x="648930" y="2438400"/>
            <a:ext cx="4944151" cy="3785419"/>
          </a:xfrm>
        </p:spPr>
        <p:txBody>
          <a:bodyPr vert="horz" lIns="91440" tIns="45720" rIns="91440" bIns="45720" rtlCol="0">
            <a:normAutofit/>
          </a:bodyPr>
          <a:lstStyle/>
          <a:p>
            <a:pPr marL="0" indent="0">
              <a:buNone/>
            </a:pPr>
            <a:r>
              <a:rPr lang="en-US" cap="all" dirty="0">
                <a:solidFill>
                  <a:srgbClr val="FFFFFF"/>
                </a:solidFill>
              </a:rPr>
              <a:t>Milestone 1: Data Exploration &amp; Preparation</a:t>
            </a:r>
          </a:p>
        </p:txBody>
      </p:sp>
    </p:spTree>
    <p:extLst>
      <p:ext uri="{BB962C8B-B14F-4D97-AF65-F5344CB8AC3E}">
        <p14:creationId xmlns:p14="http://schemas.microsoft.com/office/powerpoint/2010/main" val="116871580"/>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B6557-37EC-780E-2A68-B4B342033434}"/>
              </a:ext>
            </a:extLst>
          </p:cNvPr>
          <p:cNvSpPr>
            <a:spLocks noGrp="1"/>
          </p:cNvSpPr>
          <p:nvPr>
            <p:ph type="title"/>
          </p:nvPr>
        </p:nvSpPr>
        <p:spPr>
          <a:xfrm>
            <a:off x="646112" y="452718"/>
            <a:ext cx="4798176" cy="1400530"/>
          </a:xfrm>
        </p:spPr>
        <p:txBody>
          <a:bodyPr>
            <a:normAutofit/>
          </a:bodyPr>
          <a:lstStyle/>
          <a:p>
            <a:r>
              <a:rPr lang="en-US" dirty="0"/>
              <a:t>Workflow	</a:t>
            </a:r>
          </a:p>
        </p:txBody>
      </p:sp>
      <p:sp>
        <p:nvSpPr>
          <p:cNvPr id="38" name="Rectangle 37">
            <a:extLst>
              <a:ext uri="{FF2B5EF4-FFF2-40B4-BE49-F238E27FC236}">
                <a16:creationId xmlns:a16="http://schemas.microsoft.com/office/drawing/2014/main" id="{FFEB8BF2-8DE5-49E6-82CB-4F8FE941E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24">
            <a:extLst>
              <a:ext uri="{FF2B5EF4-FFF2-40B4-BE49-F238E27FC236}">
                <a16:creationId xmlns:a16="http://schemas.microsoft.com/office/drawing/2014/main" id="{33AC2B9D-E497-4795-AE47-9B0ECC9BD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484632"/>
            <a:ext cx="5130204" cy="5739187"/>
          </a:xfrm>
          <a:prstGeom prst="roundRect">
            <a:avLst>
              <a:gd name="adj" fmla="val 0"/>
            </a:avLst>
          </a:prstGeom>
          <a:solidFill>
            <a:schemeClr val="tx1"/>
          </a:solidFill>
          <a:ln w="12700">
            <a:solidFill>
              <a:schemeClr val="tx2">
                <a:lumMod val="75000"/>
              </a:schemeClr>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286D6F4-5106-B302-426A-DFCCB495FA28}"/>
              </a:ext>
            </a:extLst>
          </p:cNvPr>
          <p:cNvPicPr>
            <a:picLocks noChangeAspect="1"/>
          </p:cNvPicPr>
          <p:nvPr/>
        </p:nvPicPr>
        <p:blipFill rotWithShape="1">
          <a:blip r:embed="rId4"/>
          <a:srcRect r="59474"/>
          <a:stretch/>
        </p:blipFill>
        <p:spPr>
          <a:xfrm>
            <a:off x="8025101" y="967431"/>
            <a:ext cx="2235166" cy="1820079"/>
          </a:xfrm>
          <a:prstGeom prst="rect">
            <a:avLst/>
          </a:prstGeom>
          <a:effectLst/>
        </p:spPr>
      </p:pic>
      <p:sp>
        <p:nvSpPr>
          <p:cNvPr id="42" name="Rectangle 41">
            <a:extLst>
              <a:ext uri="{FF2B5EF4-FFF2-40B4-BE49-F238E27FC236}">
                <a16:creationId xmlns:a16="http://schemas.microsoft.com/office/drawing/2014/main" id="{703DEB75-78DF-425F-8638-A9E1EAA5EA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C34B7F6-E57B-560A-D5D5-01CF9C43B4F0}"/>
              </a:ext>
            </a:extLst>
          </p:cNvPr>
          <p:cNvSpPr>
            <a:spLocks noGrp="1"/>
          </p:cNvSpPr>
          <p:nvPr>
            <p:ph idx="1"/>
          </p:nvPr>
        </p:nvSpPr>
        <p:spPr>
          <a:xfrm>
            <a:off x="646113" y="2052918"/>
            <a:ext cx="4797676" cy="4195481"/>
          </a:xfrm>
        </p:spPr>
        <p:txBody>
          <a:bodyPr>
            <a:normAutofit/>
          </a:bodyPr>
          <a:lstStyle/>
          <a:p>
            <a:pPr marL="0" indent="0">
              <a:buNone/>
            </a:pPr>
            <a:endParaRPr lang="en-US" dirty="0"/>
          </a:p>
          <a:p>
            <a:pPr marL="0" indent="0">
              <a:buNone/>
            </a:pPr>
            <a:r>
              <a:rPr lang="en-US" dirty="0">
                <a:latin typeface="Calibri" panose="020F0502020204030204" pitchFamily="34" charset="0"/>
                <a:cs typeface="Calibri" panose="020F0502020204030204" pitchFamily="34" charset="0"/>
              </a:rPr>
              <a:t>Data Description</a:t>
            </a:r>
          </a:p>
          <a:p>
            <a:pPr marL="0" indent="0">
              <a:buNone/>
            </a:pPr>
            <a:endParaRPr lang="en-US" dirty="0"/>
          </a:p>
          <a:p>
            <a:pPr marL="0" indent="0">
              <a:buNone/>
            </a:pPr>
            <a:r>
              <a:rPr lang="en-US" dirty="0">
                <a:latin typeface="Calibri" panose="020F0502020204030204" pitchFamily="34" charset="0"/>
                <a:cs typeface="Calibri" panose="020F0502020204030204" pitchFamily="34" charset="0"/>
              </a:rPr>
              <a:t>The data has been taken from </a:t>
            </a:r>
            <a:r>
              <a:rPr lang="en-US" dirty="0" err="1">
                <a:latin typeface="Calibri" panose="020F0502020204030204" pitchFamily="34" charset="0"/>
                <a:cs typeface="Calibri" panose="020F0502020204030204" pitchFamily="34" charset="0"/>
              </a:rPr>
              <a:t>booking.com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kaggle</a:t>
            </a:r>
            <a:r>
              <a:rPr lang="en-US" dirty="0">
                <a:latin typeface="Calibri" panose="020F0502020204030204" pitchFamily="34" charset="0"/>
                <a:cs typeface="Calibri" panose="020F0502020204030204" pitchFamily="34" charset="0"/>
              </a:rPr>
              <a:t> site and contains the following fields</a:t>
            </a:r>
          </a:p>
          <a:p>
            <a:pPr marL="0" indent="0">
              <a:buNone/>
            </a:pPr>
            <a:endParaRPr lang="en-US" dirty="0"/>
          </a:p>
          <a:p>
            <a:pPr marL="0" indent="0">
              <a:buNone/>
            </a:pPr>
            <a:endParaRPr lang="en-US" dirty="0"/>
          </a:p>
          <a:p>
            <a:pPr marL="0" indent="0">
              <a:buNone/>
            </a:pPr>
            <a:r>
              <a:rPr lang="en-US" dirty="0"/>
              <a:t>		</a:t>
            </a: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EFB5064E-6A4D-B4B1-0199-6B6358AFA9F8}"/>
              </a:ext>
            </a:extLst>
          </p:cNvPr>
          <p:cNvPicPr>
            <a:picLocks noChangeAspect="1"/>
          </p:cNvPicPr>
          <p:nvPr/>
        </p:nvPicPr>
        <p:blipFill>
          <a:blip r:embed="rId5"/>
          <a:stretch>
            <a:fillRect/>
          </a:stretch>
        </p:blipFill>
        <p:spPr>
          <a:xfrm>
            <a:off x="7057608" y="3071400"/>
            <a:ext cx="4163991" cy="2581674"/>
          </a:xfrm>
          <a:prstGeom prst="rect">
            <a:avLst/>
          </a:prstGeom>
          <a:effectLst/>
        </p:spPr>
      </p:pic>
    </p:spTree>
    <p:extLst>
      <p:ext uri="{BB962C8B-B14F-4D97-AF65-F5344CB8AC3E}">
        <p14:creationId xmlns:p14="http://schemas.microsoft.com/office/powerpoint/2010/main" val="1140435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D0DD8-1296-4726-14B6-7060DF2EEB87}"/>
              </a:ext>
            </a:extLst>
          </p:cNvPr>
          <p:cNvSpPr>
            <a:spLocks noGrp="1"/>
          </p:cNvSpPr>
          <p:nvPr>
            <p:ph type="title"/>
          </p:nvPr>
        </p:nvSpPr>
        <p:spPr>
          <a:xfrm>
            <a:off x="646112" y="452718"/>
            <a:ext cx="4798176" cy="1400530"/>
          </a:xfrm>
        </p:spPr>
        <p:txBody>
          <a:bodyPr>
            <a:normAutofit/>
          </a:bodyPr>
          <a:lstStyle/>
          <a:p>
            <a:r>
              <a:rPr lang="en-US"/>
              <a:t>CONTD..</a:t>
            </a:r>
          </a:p>
        </p:txBody>
      </p:sp>
      <p:sp>
        <p:nvSpPr>
          <p:cNvPr id="30" name="Rectangle 29">
            <a:extLst>
              <a:ext uri="{FF2B5EF4-FFF2-40B4-BE49-F238E27FC236}">
                <a16:creationId xmlns:a16="http://schemas.microsoft.com/office/drawing/2014/main" id="{D7FF9F1B-2FE4-4C47-AE86-61AF9A0A5C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24">
            <a:extLst>
              <a:ext uri="{FF2B5EF4-FFF2-40B4-BE49-F238E27FC236}">
                <a16:creationId xmlns:a16="http://schemas.microsoft.com/office/drawing/2014/main" id="{1A2AE32A-13F5-4BB2-B882-CD31344A6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484632"/>
            <a:ext cx="5130204" cy="5739187"/>
          </a:xfrm>
          <a:prstGeom prst="roundRect">
            <a:avLst>
              <a:gd name="adj" fmla="val 0"/>
            </a:avLst>
          </a:prstGeom>
          <a:solidFill>
            <a:schemeClr val="tx1"/>
          </a:solidFill>
          <a:ln w="12700">
            <a:solidFill>
              <a:schemeClr val="tx2">
                <a:lumMod val="75000"/>
              </a:schemeClr>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A3DE848-42FC-3C7E-A4D4-420410930575}"/>
              </a:ext>
            </a:extLst>
          </p:cNvPr>
          <p:cNvPicPr>
            <a:picLocks noChangeAspect="1"/>
          </p:cNvPicPr>
          <p:nvPr/>
        </p:nvPicPr>
        <p:blipFill>
          <a:blip r:embed="rId4"/>
          <a:stretch>
            <a:fillRect/>
          </a:stretch>
        </p:blipFill>
        <p:spPr>
          <a:xfrm>
            <a:off x="6964256" y="2770632"/>
            <a:ext cx="4163991" cy="2279783"/>
          </a:xfrm>
          <a:prstGeom prst="rect">
            <a:avLst/>
          </a:prstGeom>
          <a:effectLst/>
        </p:spPr>
      </p:pic>
      <p:sp>
        <p:nvSpPr>
          <p:cNvPr id="34" name="Rectangle 33">
            <a:extLst>
              <a:ext uri="{FF2B5EF4-FFF2-40B4-BE49-F238E27FC236}">
                <a16:creationId xmlns:a16="http://schemas.microsoft.com/office/drawing/2014/main" id="{B339C689-80E0-4CF1-953E-9AFC4672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B8D16836-A0F0-0D7F-A9D3-9575B0F72563}"/>
              </a:ext>
            </a:extLst>
          </p:cNvPr>
          <p:cNvSpPr>
            <a:spLocks noGrp="1"/>
          </p:cNvSpPr>
          <p:nvPr>
            <p:ph idx="1"/>
          </p:nvPr>
        </p:nvSpPr>
        <p:spPr>
          <a:xfrm>
            <a:off x="646113" y="2052918"/>
            <a:ext cx="4797676" cy="4195481"/>
          </a:xfrm>
        </p:spPr>
        <p:txBody>
          <a:bodyPr>
            <a:normAutofit/>
          </a:bodyPr>
          <a:lstStyle/>
          <a:p>
            <a:pPr marL="0" indent="0">
              <a:buNone/>
            </a:pPr>
            <a:r>
              <a:rPr lang="en-US" dirty="0">
                <a:latin typeface="Calibri" panose="020F0502020204030204" pitchFamily="34" charset="0"/>
                <a:cs typeface="Calibri" panose="020F0502020204030204" pitchFamily="34" charset="0"/>
              </a:rPr>
              <a:t>Added a new column ”Region” to our data set by using </a:t>
            </a:r>
            <a:r>
              <a:rPr lang="en-US" dirty="0" err="1">
                <a:latin typeface="Calibri" panose="020F0502020204030204" pitchFamily="34" charset="0"/>
                <a:cs typeface="Calibri" panose="020F0502020204030204" pitchFamily="34" charset="0"/>
              </a:rPr>
              <a:t>countryContinent.csv</a:t>
            </a:r>
            <a:r>
              <a:rPr lang="en-US" dirty="0">
                <a:latin typeface="Calibri" panose="020F0502020204030204" pitchFamily="34" charset="0"/>
                <a:cs typeface="Calibri" panose="020F0502020204030204" pitchFamily="34" charset="0"/>
              </a:rPr>
              <a:t> file to find from which country/state most of the people visited the hotel.</a:t>
            </a:r>
          </a:p>
        </p:txBody>
      </p:sp>
      <p:pic>
        <p:nvPicPr>
          <p:cNvPr id="5" name="Picture 4" descr="Table&#10;&#10;Description automatically generated">
            <a:extLst>
              <a:ext uri="{FF2B5EF4-FFF2-40B4-BE49-F238E27FC236}">
                <a16:creationId xmlns:a16="http://schemas.microsoft.com/office/drawing/2014/main" id="{FE79727B-3A08-3168-5DC4-1E0AA52A3840}"/>
              </a:ext>
            </a:extLst>
          </p:cNvPr>
          <p:cNvPicPr>
            <a:picLocks noChangeAspect="1"/>
          </p:cNvPicPr>
          <p:nvPr/>
        </p:nvPicPr>
        <p:blipFill>
          <a:blip r:embed="rId5"/>
          <a:stretch>
            <a:fillRect/>
          </a:stretch>
        </p:blipFill>
        <p:spPr>
          <a:xfrm>
            <a:off x="6964257" y="852089"/>
            <a:ext cx="4163991" cy="1551086"/>
          </a:xfrm>
          <a:prstGeom prst="rect">
            <a:avLst/>
          </a:prstGeom>
          <a:effectLst/>
        </p:spPr>
      </p:pic>
    </p:spTree>
    <p:extLst>
      <p:ext uri="{BB962C8B-B14F-4D97-AF65-F5344CB8AC3E}">
        <p14:creationId xmlns:p14="http://schemas.microsoft.com/office/powerpoint/2010/main" val="1191724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CA91C-04DA-94AB-C146-0CD3DFC18B70}"/>
              </a:ext>
            </a:extLst>
          </p:cNvPr>
          <p:cNvSpPr>
            <a:spLocks noGrp="1"/>
          </p:cNvSpPr>
          <p:nvPr>
            <p:ph type="title"/>
          </p:nvPr>
        </p:nvSpPr>
        <p:spPr>
          <a:xfrm>
            <a:off x="646112" y="452718"/>
            <a:ext cx="4798176" cy="1400530"/>
          </a:xfrm>
        </p:spPr>
        <p:txBody>
          <a:bodyPr>
            <a:normAutofit/>
          </a:bodyPr>
          <a:lstStyle/>
          <a:p>
            <a:r>
              <a:rPr lang="en-US"/>
              <a:t>CONTD</a:t>
            </a:r>
          </a:p>
        </p:txBody>
      </p:sp>
      <p:sp>
        <p:nvSpPr>
          <p:cNvPr id="26" name="Rectangle 19">
            <a:extLst>
              <a:ext uri="{FF2B5EF4-FFF2-40B4-BE49-F238E27FC236}">
                <a16:creationId xmlns:a16="http://schemas.microsoft.com/office/drawing/2014/main" id="{D7FF9F1B-2FE4-4C47-AE86-61AF9A0A5C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4">
            <a:extLst>
              <a:ext uri="{FF2B5EF4-FFF2-40B4-BE49-F238E27FC236}">
                <a16:creationId xmlns:a16="http://schemas.microsoft.com/office/drawing/2014/main" id="{1A2AE32A-13F5-4BB2-B882-CD31344A6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484632"/>
            <a:ext cx="5130204" cy="5739187"/>
          </a:xfrm>
          <a:prstGeom prst="roundRect">
            <a:avLst>
              <a:gd name="adj" fmla="val 0"/>
            </a:avLst>
          </a:prstGeom>
          <a:solidFill>
            <a:schemeClr val="tx1"/>
          </a:solidFill>
          <a:ln w="12700">
            <a:solidFill>
              <a:schemeClr val="tx2">
                <a:lumMod val="75000"/>
              </a:schemeClr>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137B6ED-C695-0111-502C-E524F004B00C}"/>
              </a:ext>
            </a:extLst>
          </p:cNvPr>
          <p:cNvPicPr>
            <a:picLocks noChangeAspect="1"/>
          </p:cNvPicPr>
          <p:nvPr/>
        </p:nvPicPr>
        <p:blipFill>
          <a:blip r:embed="rId4"/>
          <a:stretch>
            <a:fillRect/>
          </a:stretch>
        </p:blipFill>
        <p:spPr>
          <a:xfrm>
            <a:off x="7060689" y="1155078"/>
            <a:ext cx="4163991" cy="1988304"/>
          </a:xfrm>
          <a:prstGeom prst="rect">
            <a:avLst/>
          </a:prstGeom>
          <a:effectLst/>
        </p:spPr>
      </p:pic>
      <p:sp>
        <p:nvSpPr>
          <p:cNvPr id="28" name="Rectangle 23">
            <a:extLst>
              <a:ext uri="{FF2B5EF4-FFF2-40B4-BE49-F238E27FC236}">
                <a16:creationId xmlns:a16="http://schemas.microsoft.com/office/drawing/2014/main" id="{B339C689-80E0-4CF1-953E-9AFC4672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A4334F3-1B1B-26CB-85EA-6AFAFBBD50C1}"/>
              </a:ext>
            </a:extLst>
          </p:cNvPr>
          <p:cNvSpPr>
            <a:spLocks noGrp="1"/>
          </p:cNvSpPr>
          <p:nvPr>
            <p:ph idx="1"/>
          </p:nvPr>
        </p:nvSpPr>
        <p:spPr>
          <a:xfrm>
            <a:off x="646113" y="2052918"/>
            <a:ext cx="4797676" cy="4195481"/>
          </a:xfrm>
        </p:spPr>
        <p:txBody>
          <a:bodyPr>
            <a:norm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From the histogram we can observe we have abnormality in the range of values of some columns.</a:t>
            </a:r>
          </a:p>
          <a:p>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Calibri" panose="020F0502020204030204" pitchFamily="34" charset="0"/>
                <a:cs typeface="Times New Roman" panose="02020603050405020304" pitchFamily="18" charset="0"/>
              </a:rPr>
              <a:t>Box plots has given the confirmation about the outliers</a:t>
            </a:r>
          </a:p>
          <a:p>
            <a:endParaRPr lang="en-US" dirty="0">
              <a:latin typeface="Calibri" panose="020F0502020204030204" pitchFamily="34" charset="0"/>
              <a:cs typeface="Times New Roman" panose="02020603050405020304" pitchFamily="18" charset="0"/>
            </a:endParaRPr>
          </a:p>
          <a:p>
            <a:r>
              <a:rPr lang="en-US" dirty="0">
                <a:latin typeface="Calibri" panose="020F0502020204030204" pitchFamily="34" charset="0"/>
                <a:ea typeface="Calibri" panose="020F0502020204030204" pitchFamily="34" charset="0"/>
                <a:cs typeface="Times New Roman" panose="02020603050405020304" pitchFamily="18" charset="0"/>
              </a:rPr>
              <a:t>The outliers of the data will be removed during the data cleaning stage.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cs typeface="Times New Roman" panose="02020603050405020304" pitchFamily="18" charset="0"/>
            </a:endParaRPr>
          </a:p>
          <a:p>
            <a:pPr marL="0" indent="0">
              <a:buNone/>
            </a:pPr>
            <a:endParaRPr lang="en-US" dirty="0"/>
          </a:p>
        </p:txBody>
      </p:sp>
      <p:pic>
        <p:nvPicPr>
          <p:cNvPr id="5" name="Picture 4">
            <a:extLst>
              <a:ext uri="{FF2B5EF4-FFF2-40B4-BE49-F238E27FC236}">
                <a16:creationId xmlns:a16="http://schemas.microsoft.com/office/drawing/2014/main" id="{4A04FC54-3AE7-D9C4-5846-290585FF5927}"/>
              </a:ext>
            </a:extLst>
          </p:cNvPr>
          <p:cNvPicPr>
            <a:picLocks noChangeAspect="1"/>
          </p:cNvPicPr>
          <p:nvPr/>
        </p:nvPicPr>
        <p:blipFill>
          <a:blip r:embed="rId5"/>
          <a:stretch>
            <a:fillRect/>
          </a:stretch>
        </p:blipFill>
        <p:spPr>
          <a:xfrm>
            <a:off x="7057608" y="3822019"/>
            <a:ext cx="4163991" cy="1623956"/>
          </a:xfrm>
          <a:prstGeom prst="rect">
            <a:avLst/>
          </a:prstGeom>
          <a:effectLst/>
        </p:spPr>
      </p:pic>
    </p:spTree>
    <p:extLst>
      <p:ext uri="{BB962C8B-B14F-4D97-AF65-F5344CB8AC3E}">
        <p14:creationId xmlns:p14="http://schemas.microsoft.com/office/powerpoint/2010/main" val="1493359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D26C4-1119-20CF-7F6F-E0A76B09A12C}"/>
              </a:ext>
            </a:extLst>
          </p:cNvPr>
          <p:cNvSpPr>
            <a:spLocks noGrp="1"/>
          </p:cNvSpPr>
          <p:nvPr>
            <p:ph type="title"/>
          </p:nvPr>
        </p:nvSpPr>
        <p:spPr/>
        <p:txBody>
          <a:bodyPr/>
          <a:lstStyle/>
          <a:p>
            <a:r>
              <a:rPr lang="en-US" dirty="0"/>
              <a:t>DATA CLEANING</a:t>
            </a:r>
          </a:p>
        </p:txBody>
      </p:sp>
      <p:sp>
        <p:nvSpPr>
          <p:cNvPr id="3" name="Content Placeholder 2">
            <a:extLst>
              <a:ext uri="{FF2B5EF4-FFF2-40B4-BE49-F238E27FC236}">
                <a16:creationId xmlns:a16="http://schemas.microsoft.com/office/drawing/2014/main" id="{845819D0-C650-DBD4-8820-D99165EC2DC1}"/>
              </a:ext>
            </a:extLst>
          </p:cNvPr>
          <p:cNvSpPr>
            <a:spLocks noGrp="1"/>
          </p:cNvSpPr>
          <p:nvPr>
            <p:ph idx="1"/>
          </p:nvPr>
        </p:nvSpPr>
        <p:spPr/>
        <p:txBody>
          <a:bodyPr/>
          <a:lstStyle/>
          <a:p>
            <a:pPr marL="0" indent="0">
              <a:buNone/>
            </a:pPr>
            <a:r>
              <a:rPr lang="en-US" dirty="0">
                <a:latin typeface="Calibri" panose="020F0502020204030204" pitchFamily="34" charset="0"/>
                <a:cs typeface="Calibri" panose="020F0502020204030204" pitchFamily="34" charset="0"/>
              </a:rPr>
              <a:t>Steps followed for data cleaning:</a:t>
            </a:r>
          </a:p>
          <a:p>
            <a:pPr marL="457200" indent="-457200">
              <a:buAutoNum type="arabicPeriod"/>
            </a:pPr>
            <a:r>
              <a:rPr lang="en-US" dirty="0">
                <a:latin typeface="Calibri" panose="020F0502020204030204" pitchFamily="34" charset="0"/>
                <a:cs typeface="Calibri" panose="020F0502020204030204" pitchFamily="34" charset="0"/>
              </a:rPr>
              <a:t>Remove no negatives and no positives from data</a:t>
            </a:r>
          </a:p>
          <a:p>
            <a:pPr marL="457200" indent="-457200">
              <a:buAutoNum type="arabicPeriod"/>
            </a:pPr>
            <a:r>
              <a:rPr lang="en-US" dirty="0">
                <a:latin typeface="Calibri" panose="020F0502020204030204" pitchFamily="34" charset="0"/>
                <a:cs typeface="Calibri" panose="020F0502020204030204" pitchFamily="34" charset="0"/>
              </a:rPr>
              <a:t>Clean textual data using</a:t>
            </a:r>
          </a:p>
          <a:p>
            <a:pPr marL="457200" indent="-457200">
              <a:buFont typeface="Wingdings 3" charset="2"/>
              <a:buAutoNum type="arabicPeriod"/>
            </a:pPr>
            <a:r>
              <a:rPr lang="en-US" dirty="0">
                <a:solidFill>
                  <a:srgbClr val="FFFFFF"/>
                </a:solidFill>
                <a:latin typeface="Calibri" panose="020F0502020204030204" pitchFamily="34" charset="0"/>
                <a:cs typeface="Calibri" panose="020F0502020204030204" pitchFamily="34" charset="0"/>
              </a:rPr>
              <a:t>Parts of speech</a:t>
            </a:r>
            <a:endParaRPr lang="en-US" dirty="0">
              <a:latin typeface="Calibri" panose="020F0502020204030204" pitchFamily="34" charset="0"/>
              <a:cs typeface="Calibri" panose="020F0502020204030204" pitchFamily="34" charset="0"/>
            </a:endParaRPr>
          </a:p>
          <a:p>
            <a:pPr marL="457200" indent="-457200">
              <a:buAutoNum type="arabicPeriod"/>
            </a:pPr>
            <a:r>
              <a:rPr lang="en-US" dirty="0">
                <a:latin typeface="Calibri" panose="020F0502020204030204" pitchFamily="34" charset="0"/>
                <a:cs typeface="Calibri" panose="020F0502020204030204" pitchFamily="34" charset="0"/>
              </a:rPr>
              <a:t>Word </a:t>
            </a:r>
            <a:r>
              <a:rPr lang="en-US"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lemmatization</a:t>
            </a:r>
          </a:p>
          <a:p>
            <a:pPr marL="0" indent="0">
              <a:buNone/>
            </a:pPr>
            <a:endParaRPr lang="en-US" dirty="0">
              <a:solidFill>
                <a:srgbClr val="FFFFFF"/>
              </a:solidFill>
              <a:effectLst/>
              <a:latin typeface="+mn-lt"/>
              <a:ea typeface="Calibri" panose="020F0502020204030204" pitchFamily="34" charset="0"/>
              <a:cs typeface="Times New Roman" panose="02020603050405020304" pitchFamily="18" charset="0"/>
            </a:endParaRPr>
          </a:p>
          <a:p>
            <a:pPr marL="457200" indent="-457200">
              <a:buAutoNum type="arabicPeriod"/>
            </a:pPr>
            <a:endParaRPr lang="en-US" dirty="0"/>
          </a:p>
        </p:txBody>
      </p:sp>
    </p:spTree>
    <p:extLst>
      <p:ext uri="{BB962C8B-B14F-4D97-AF65-F5344CB8AC3E}">
        <p14:creationId xmlns:p14="http://schemas.microsoft.com/office/powerpoint/2010/main" val="3039520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9076D5E-68ED-4CD1-A04F-E7934EBFAA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4788AA-AC31-E857-1A16-7156A890194B}"/>
              </a:ext>
            </a:extLst>
          </p:cNvPr>
          <p:cNvSpPr>
            <a:spLocks noGrp="1"/>
          </p:cNvSpPr>
          <p:nvPr>
            <p:ph type="title"/>
          </p:nvPr>
        </p:nvSpPr>
        <p:spPr>
          <a:xfrm>
            <a:off x="648929" y="629266"/>
            <a:ext cx="3505495" cy="1622321"/>
          </a:xfrm>
        </p:spPr>
        <p:txBody>
          <a:bodyPr>
            <a:normAutofit/>
          </a:bodyPr>
          <a:lstStyle/>
          <a:p>
            <a:r>
              <a:rPr lang="en-US">
                <a:solidFill>
                  <a:srgbClr val="EBEBEB"/>
                </a:solidFill>
              </a:rPr>
              <a:t>CONTD..</a:t>
            </a:r>
          </a:p>
        </p:txBody>
      </p:sp>
      <p:sp>
        <p:nvSpPr>
          <p:cNvPr id="23" name="Rectangle 22">
            <a:extLst>
              <a:ext uri="{FF2B5EF4-FFF2-40B4-BE49-F238E27FC236}">
                <a16:creationId xmlns:a16="http://schemas.microsoft.com/office/drawing/2014/main" id="{21BE0A6B-EBF8-4301-B1AE-F6A1C4003E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ounded Rectangle 9">
            <a:extLst>
              <a:ext uri="{FF2B5EF4-FFF2-40B4-BE49-F238E27FC236}">
                <a16:creationId xmlns:a16="http://schemas.microsoft.com/office/drawing/2014/main" id="{03C06118-B3FE-4B51-80A1-B82C2E9F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ln w="12700">
            <a:solidFill>
              <a:schemeClr val="bg2"/>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75106437-F3EF-4E8C-6B3D-483510244BED}"/>
              </a:ext>
            </a:extLst>
          </p:cNvPr>
          <p:cNvPicPr>
            <a:picLocks noChangeAspect="1"/>
          </p:cNvPicPr>
          <p:nvPr/>
        </p:nvPicPr>
        <p:blipFill>
          <a:blip r:embed="rId3"/>
          <a:stretch>
            <a:fillRect/>
          </a:stretch>
        </p:blipFill>
        <p:spPr>
          <a:xfrm>
            <a:off x="5608319" y="1934645"/>
            <a:ext cx="5614835" cy="2835491"/>
          </a:xfrm>
          <a:prstGeom prst="rect">
            <a:avLst/>
          </a:prstGeom>
          <a:effectLst/>
        </p:spPr>
      </p:pic>
      <p:sp>
        <p:nvSpPr>
          <p:cNvPr id="27" name="Rectangle 26">
            <a:extLst>
              <a:ext uri="{FF2B5EF4-FFF2-40B4-BE49-F238E27FC236}">
                <a16:creationId xmlns:a16="http://schemas.microsoft.com/office/drawing/2014/main" id="{172BE3F8-96D6-4535-9AE4-694DC4F5B1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A51B476A-B919-5380-BFBC-196C70C437FC}"/>
              </a:ext>
            </a:extLst>
          </p:cNvPr>
          <p:cNvSpPr>
            <a:spLocks noGrp="1"/>
          </p:cNvSpPr>
          <p:nvPr>
            <p:ph idx="1"/>
          </p:nvPr>
        </p:nvSpPr>
        <p:spPr>
          <a:xfrm>
            <a:off x="648931" y="2438400"/>
            <a:ext cx="3505494" cy="3785419"/>
          </a:xfrm>
        </p:spPr>
        <p:txBody>
          <a:bodyPr>
            <a:normAutofit/>
          </a:bodyPr>
          <a:lstStyle/>
          <a:p>
            <a:pPr marL="0" indent="0">
              <a:buNone/>
            </a:pPr>
            <a:r>
              <a:rPr lang="en-US" dirty="0">
                <a:solidFill>
                  <a:srgbClr val="FFFFFF"/>
                </a:solidFill>
                <a:latin typeface="Calibri" panose="020F0502020204030204" pitchFamily="34" charset="0"/>
                <a:cs typeface="Calibri" panose="020F0502020204030204" pitchFamily="34" charset="0"/>
              </a:rPr>
              <a:t>Using lambda function, we differentiated positive and negative reviews</a:t>
            </a:r>
          </a:p>
        </p:txBody>
      </p:sp>
    </p:spTree>
    <p:extLst>
      <p:ext uri="{BB962C8B-B14F-4D97-AF65-F5344CB8AC3E}">
        <p14:creationId xmlns:p14="http://schemas.microsoft.com/office/powerpoint/2010/main" val="1799067235"/>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49076D5E-68ED-4CD1-A04F-E7934EBFAA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527FC1-4829-565A-D0BE-D902E6563B2D}"/>
              </a:ext>
            </a:extLst>
          </p:cNvPr>
          <p:cNvSpPr>
            <a:spLocks noGrp="1"/>
          </p:cNvSpPr>
          <p:nvPr>
            <p:ph type="title"/>
          </p:nvPr>
        </p:nvSpPr>
        <p:spPr>
          <a:xfrm>
            <a:off x="648929" y="629266"/>
            <a:ext cx="3505495" cy="1622321"/>
          </a:xfrm>
        </p:spPr>
        <p:txBody>
          <a:bodyPr>
            <a:normAutofit/>
          </a:bodyPr>
          <a:lstStyle/>
          <a:p>
            <a:r>
              <a:rPr lang="en-US" dirty="0">
                <a:solidFill>
                  <a:srgbClr val="EBEBEB"/>
                </a:solidFill>
              </a:rPr>
              <a:t>CONTD..</a:t>
            </a:r>
          </a:p>
        </p:txBody>
      </p:sp>
      <p:sp>
        <p:nvSpPr>
          <p:cNvPr id="34" name="Rectangle 33">
            <a:extLst>
              <a:ext uri="{FF2B5EF4-FFF2-40B4-BE49-F238E27FC236}">
                <a16:creationId xmlns:a16="http://schemas.microsoft.com/office/drawing/2014/main" id="{21BE0A6B-EBF8-4301-B1AE-F6A1C4003E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6" name="Rounded Rectangle 9">
            <a:extLst>
              <a:ext uri="{FF2B5EF4-FFF2-40B4-BE49-F238E27FC236}">
                <a16:creationId xmlns:a16="http://schemas.microsoft.com/office/drawing/2014/main" id="{03C06118-B3FE-4B51-80A1-B82C2E9F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ln w="12700">
            <a:solidFill>
              <a:schemeClr val="bg2"/>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ical user interface, text, application&#10;&#10;Description automatically generated">
            <a:extLst>
              <a:ext uri="{FF2B5EF4-FFF2-40B4-BE49-F238E27FC236}">
                <a16:creationId xmlns:a16="http://schemas.microsoft.com/office/drawing/2014/main" id="{A9741A52-8432-471A-5A14-CFFCF56608A7}"/>
              </a:ext>
            </a:extLst>
          </p:cNvPr>
          <p:cNvPicPr>
            <a:picLocks noChangeAspect="1"/>
          </p:cNvPicPr>
          <p:nvPr/>
        </p:nvPicPr>
        <p:blipFill>
          <a:blip r:embed="rId3"/>
          <a:stretch>
            <a:fillRect/>
          </a:stretch>
        </p:blipFill>
        <p:spPr>
          <a:xfrm>
            <a:off x="5608319" y="2580351"/>
            <a:ext cx="5614835" cy="1544079"/>
          </a:xfrm>
          <a:prstGeom prst="rect">
            <a:avLst/>
          </a:prstGeom>
          <a:effectLst/>
        </p:spPr>
      </p:pic>
      <p:sp>
        <p:nvSpPr>
          <p:cNvPr id="38" name="Rectangle 37">
            <a:extLst>
              <a:ext uri="{FF2B5EF4-FFF2-40B4-BE49-F238E27FC236}">
                <a16:creationId xmlns:a16="http://schemas.microsoft.com/office/drawing/2014/main" id="{172BE3F8-96D6-4535-9AE4-694DC4F5B1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E8C94EC-2318-2BAC-D323-702D031D7501}"/>
              </a:ext>
            </a:extLst>
          </p:cNvPr>
          <p:cNvSpPr>
            <a:spLocks noGrp="1"/>
          </p:cNvSpPr>
          <p:nvPr>
            <p:ph idx="1"/>
          </p:nvPr>
        </p:nvSpPr>
        <p:spPr>
          <a:xfrm>
            <a:off x="648931" y="2438400"/>
            <a:ext cx="3505494" cy="3785419"/>
          </a:xfrm>
        </p:spPr>
        <p:txBody>
          <a:bodyPr>
            <a:normAutofit/>
          </a:bodyPr>
          <a:lstStyle/>
          <a:p>
            <a:pPr marL="0" indent="0">
              <a:buNone/>
            </a:pPr>
            <a:endParaRPr lang="en-US" dirty="0">
              <a:solidFill>
                <a:srgbClr val="FFFFFF"/>
              </a:solidFill>
              <a:effectLst/>
              <a:latin typeface="+mn-lt"/>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Convert the sentences to lower case letter as a step for preprocessing.</a:t>
            </a:r>
          </a:p>
          <a:p>
            <a:pPr marL="342900" marR="0" lvl="0" indent="-342900">
              <a:spcBef>
                <a:spcPts val="0"/>
              </a:spcBef>
              <a:spcAft>
                <a:spcPts val="0"/>
              </a:spcAft>
              <a:buFont typeface="Symbol" panose="05050102010706020507" pitchFamily="18" charset="2"/>
              <a:buChar char=""/>
            </a:pPr>
            <a:r>
              <a:rPr lang="en-US"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Remove special symbols like “”, !@#$ in our data.</a:t>
            </a:r>
          </a:p>
          <a:p>
            <a:pPr marL="342900" marR="0" lvl="0" indent="-342900">
              <a:spcBef>
                <a:spcPts val="0"/>
              </a:spcBef>
              <a:spcAft>
                <a:spcPts val="800"/>
              </a:spcAft>
              <a:buFont typeface="Symbol" panose="05050102010706020507" pitchFamily="18" charset="2"/>
              <a:buChar char=""/>
            </a:pPr>
            <a:r>
              <a:rPr lang="en-US"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Remove stop words and remove tokens like tags.</a:t>
            </a:r>
          </a:p>
        </p:txBody>
      </p:sp>
    </p:spTree>
    <p:extLst>
      <p:ext uri="{BB962C8B-B14F-4D97-AF65-F5344CB8AC3E}">
        <p14:creationId xmlns:p14="http://schemas.microsoft.com/office/powerpoint/2010/main" val="4053689456"/>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9076D5E-68ED-4CD1-A04F-E7934EBFAA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2AD63B-4CBE-EC12-FC0E-9F892DC75B06}"/>
              </a:ext>
            </a:extLst>
          </p:cNvPr>
          <p:cNvSpPr>
            <a:spLocks noGrp="1"/>
          </p:cNvSpPr>
          <p:nvPr>
            <p:ph type="title"/>
          </p:nvPr>
        </p:nvSpPr>
        <p:spPr>
          <a:xfrm>
            <a:off x="648929" y="629266"/>
            <a:ext cx="3505495" cy="1622321"/>
          </a:xfrm>
        </p:spPr>
        <p:txBody>
          <a:bodyPr>
            <a:normAutofit/>
          </a:bodyPr>
          <a:lstStyle/>
          <a:p>
            <a:r>
              <a:rPr lang="en-US" dirty="0">
                <a:solidFill>
                  <a:srgbClr val="EBEBEB"/>
                </a:solidFill>
              </a:rPr>
              <a:t>CONTD..</a:t>
            </a:r>
          </a:p>
        </p:txBody>
      </p:sp>
      <p:sp>
        <p:nvSpPr>
          <p:cNvPr id="23" name="Rectangle 22">
            <a:extLst>
              <a:ext uri="{FF2B5EF4-FFF2-40B4-BE49-F238E27FC236}">
                <a16:creationId xmlns:a16="http://schemas.microsoft.com/office/drawing/2014/main" id="{21BE0A6B-EBF8-4301-B1AE-F6A1C4003E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ounded Rectangle 9">
            <a:extLst>
              <a:ext uri="{FF2B5EF4-FFF2-40B4-BE49-F238E27FC236}">
                <a16:creationId xmlns:a16="http://schemas.microsoft.com/office/drawing/2014/main" id="{03C06118-B3FE-4B51-80A1-B82C2E9F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ln w="12700">
            <a:solidFill>
              <a:schemeClr val="bg2"/>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CE6C693D-00FC-BE6E-17DE-46D7A0904337}"/>
              </a:ext>
            </a:extLst>
          </p:cNvPr>
          <p:cNvPicPr>
            <a:picLocks noChangeAspect="1"/>
          </p:cNvPicPr>
          <p:nvPr/>
        </p:nvPicPr>
        <p:blipFill>
          <a:blip r:embed="rId3"/>
          <a:stretch>
            <a:fillRect/>
          </a:stretch>
        </p:blipFill>
        <p:spPr>
          <a:xfrm>
            <a:off x="5608319" y="2475073"/>
            <a:ext cx="5614835" cy="1754635"/>
          </a:xfrm>
          <a:prstGeom prst="rect">
            <a:avLst/>
          </a:prstGeom>
          <a:effectLst/>
        </p:spPr>
      </p:pic>
      <p:sp>
        <p:nvSpPr>
          <p:cNvPr id="27" name="Rectangle 26">
            <a:extLst>
              <a:ext uri="{FF2B5EF4-FFF2-40B4-BE49-F238E27FC236}">
                <a16:creationId xmlns:a16="http://schemas.microsoft.com/office/drawing/2014/main" id="{172BE3F8-96D6-4535-9AE4-694DC4F5B1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0E144DA-D2DA-021B-ABBF-71907D57584C}"/>
              </a:ext>
            </a:extLst>
          </p:cNvPr>
          <p:cNvSpPr>
            <a:spLocks noGrp="1"/>
          </p:cNvSpPr>
          <p:nvPr>
            <p:ph idx="1"/>
          </p:nvPr>
        </p:nvSpPr>
        <p:spPr>
          <a:xfrm>
            <a:off x="648931" y="2438400"/>
            <a:ext cx="3505494" cy="3785419"/>
          </a:xfrm>
        </p:spPr>
        <p:txBody>
          <a:bodyPr>
            <a:normAutofit/>
          </a:bodyPr>
          <a:lstStyle/>
          <a:p>
            <a:r>
              <a:rPr lang="en-US" dirty="0">
                <a:solidFill>
                  <a:srgbClr val="FFFFFF"/>
                </a:solidFill>
                <a:latin typeface="Calibri" panose="020F0502020204030204" pitchFamily="34" charset="0"/>
                <a:cs typeface="Calibri" panose="020F0502020204030204" pitchFamily="34" charset="0"/>
              </a:rPr>
              <a:t>Assign a tag to every word to define if it corresponds to a noun, a verb etc. using the WordNet lexical database</a:t>
            </a:r>
          </a:p>
          <a:p>
            <a:endParaRPr lang="en-US" dirty="0">
              <a:solidFill>
                <a:srgbClr val="FFFFFF"/>
              </a:solidFill>
              <a:latin typeface="Calibri" panose="020F0502020204030204" pitchFamily="34" charset="0"/>
              <a:cs typeface="Calibri" panose="020F0502020204030204" pitchFamily="34" charset="0"/>
            </a:endParaRPr>
          </a:p>
          <a:p>
            <a:r>
              <a:rPr lang="en-US" dirty="0">
                <a:solidFill>
                  <a:srgbClr val="FFFFFF"/>
                </a:solidFill>
                <a:latin typeface="Calibri" panose="020F0502020204030204" pitchFamily="34" charset="0"/>
                <a:cs typeface="Calibri" panose="020F0502020204030204" pitchFamily="34" charset="0"/>
              </a:rPr>
              <a:t>Lemmatization is used to switch any kind of a word to its base root mode</a:t>
            </a:r>
          </a:p>
          <a:p>
            <a:pPr marL="0" indent="0">
              <a:buNone/>
            </a:pPr>
            <a:endParaRPr lang="en-US" dirty="0">
              <a:solidFill>
                <a:srgbClr val="FFFFFF"/>
              </a:solidFill>
            </a:endParaRPr>
          </a:p>
        </p:txBody>
      </p:sp>
    </p:spTree>
    <p:extLst>
      <p:ext uri="{BB962C8B-B14F-4D97-AF65-F5344CB8AC3E}">
        <p14:creationId xmlns:p14="http://schemas.microsoft.com/office/powerpoint/2010/main" val="1702075858"/>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30A9B-D211-8190-5B92-A6024C6202B8}"/>
              </a:ext>
            </a:extLst>
          </p:cNvPr>
          <p:cNvSpPr>
            <a:spLocks noGrp="1"/>
          </p:cNvSpPr>
          <p:nvPr>
            <p:ph type="title"/>
          </p:nvPr>
        </p:nvSpPr>
        <p:spPr>
          <a:xfrm>
            <a:off x="646112" y="452718"/>
            <a:ext cx="4798176" cy="1400530"/>
          </a:xfrm>
        </p:spPr>
        <p:txBody>
          <a:bodyPr>
            <a:normAutofit/>
          </a:bodyPr>
          <a:lstStyle/>
          <a:p>
            <a:r>
              <a:rPr lang="en-US" dirty="0"/>
              <a:t>CONTD..</a:t>
            </a:r>
          </a:p>
        </p:txBody>
      </p:sp>
      <p:sp>
        <p:nvSpPr>
          <p:cNvPr id="57" name="Rectangle 56">
            <a:extLst>
              <a:ext uri="{FF2B5EF4-FFF2-40B4-BE49-F238E27FC236}">
                <a16:creationId xmlns:a16="http://schemas.microsoft.com/office/drawing/2014/main" id="{D7FF9F1B-2FE4-4C47-AE86-61AF9A0A5C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ed Rectangle 24">
            <a:extLst>
              <a:ext uri="{FF2B5EF4-FFF2-40B4-BE49-F238E27FC236}">
                <a16:creationId xmlns:a16="http://schemas.microsoft.com/office/drawing/2014/main" id="{1A2AE32A-13F5-4BB2-B882-CD31344A6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484632"/>
            <a:ext cx="5130204" cy="5739187"/>
          </a:xfrm>
          <a:prstGeom prst="roundRect">
            <a:avLst>
              <a:gd name="adj" fmla="val 0"/>
            </a:avLst>
          </a:prstGeom>
          <a:solidFill>
            <a:schemeClr val="tx1"/>
          </a:solidFill>
          <a:ln w="12700">
            <a:solidFill>
              <a:schemeClr val="tx2">
                <a:lumMod val="75000"/>
              </a:schemeClr>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70E5EE0-B656-B538-B775-0471C8FD09D6}"/>
              </a:ext>
            </a:extLst>
          </p:cNvPr>
          <p:cNvPicPr>
            <a:picLocks noChangeAspect="1"/>
          </p:cNvPicPr>
          <p:nvPr/>
        </p:nvPicPr>
        <p:blipFill>
          <a:blip r:embed="rId4"/>
          <a:stretch>
            <a:fillRect/>
          </a:stretch>
        </p:blipFill>
        <p:spPr>
          <a:xfrm>
            <a:off x="7244212" y="967431"/>
            <a:ext cx="3796945" cy="2363598"/>
          </a:xfrm>
          <a:prstGeom prst="rect">
            <a:avLst/>
          </a:prstGeom>
          <a:effectLst/>
        </p:spPr>
      </p:pic>
      <p:sp>
        <p:nvSpPr>
          <p:cNvPr id="61" name="Rectangle 60">
            <a:extLst>
              <a:ext uri="{FF2B5EF4-FFF2-40B4-BE49-F238E27FC236}">
                <a16:creationId xmlns:a16="http://schemas.microsoft.com/office/drawing/2014/main" id="{B339C689-80E0-4CF1-953E-9AFC4672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164B17C-E01F-94DA-6081-ACB122FDE0F4}"/>
              </a:ext>
            </a:extLst>
          </p:cNvPr>
          <p:cNvSpPr>
            <a:spLocks noGrp="1"/>
          </p:cNvSpPr>
          <p:nvPr>
            <p:ph idx="1"/>
          </p:nvPr>
        </p:nvSpPr>
        <p:spPr>
          <a:xfrm>
            <a:off x="646113" y="2052918"/>
            <a:ext cx="4797676" cy="4195481"/>
          </a:xfrm>
        </p:spPr>
        <p:txBody>
          <a:bodyPr>
            <a:normAutofit/>
          </a:bodyPr>
          <a:lstStyle/>
          <a:p>
            <a:pPr>
              <a:lnSpc>
                <a:spcPct val="100000"/>
              </a:lnSpc>
            </a:pPr>
            <a:r>
              <a:rPr lang="en-US" sz="2000" dirty="0">
                <a:effectLst/>
                <a:latin typeface="Calibri" panose="020F0502020204030204" pitchFamily="34" charset="0"/>
                <a:ea typeface="Calibri" panose="020F0502020204030204" pitchFamily="34" charset="0"/>
                <a:cs typeface="Times New Roman" panose="02020603050405020304" pitchFamily="18" charset="0"/>
              </a:rPr>
              <a:t>SentimentIntensityAnalyzer to find out sentiments score on the vectors that we obtained after processing the data.</a:t>
            </a:r>
          </a:p>
          <a:p>
            <a:pPr>
              <a:lnSpc>
                <a:spcPct val="100000"/>
              </a:lnSpc>
            </a:pPr>
            <a:r>
              <a:rPr lang="en-US" sz="2000" dirty="0">
                <a:effectLst/>
                <a:latin typeface="Calibri" panose="020F0502020204030204" pitchFamily="34" charset="0"/>
                <a:ea typeface="Calibri" panose="020F0502020204030204" pitchFamily="34" charset="0"/>
                <a:cs typeface="Times New Roman" panose="02020603050405020304" pitchFamily="18" charset="0"/>
              </a:rPr>
              <a:t>Using gensim module to convert the text to vectors using DOC2VEC function </a:t>
            </a:r>
          </a:p>
          <a:p>
            <a:pPr>
              <a:lnSpc>
                <a:spcPct val="100000"/>
              </a:lnSpc>
            </a:pPr>
            <a:r>
              <a:rPr lang="en-US" sz="2000" dirty="0">
                <a:effectLst/>
                <a:latin typeface="Calibri" panose="020F0502020204030204" pitchFamily="34" charset="0"/>
                <a:ea typeface="Calibri" panose="020F0502020204030204" pitchFamily="34" charset="0"/>
                <a:cs typeface="Times New Roman" panose="02020603050405020304" pitchFamily="18" charset="0"/>
              </a:rPr>
              <a:t>By using SentimentIntensityAnalyzer we find the polarity scores and plot word cloud.</a:t>
            </a:r>
          </a:p>
          <a:p>
            <a:pPr>
              <a:lnSpc>
                <a:spcPct val="100000"/>
              </a:lnSpc>
            </a:pPr>
            <a:r>
              <a:rPr lang="en-US" sz="2000" dirty="0">
                <a:effectLst/>
                <a:latin typeface="Calibri" panose="020F0502020204030204" pitchFamily="34" charset="0"/>
                <a:ea typeface="Calibri" panose="020F0502020204030204" pitchFamily="34" charset="0"/>
                <a:cs typeface="Times New Roman" panose="02020603050405020304" pitchFamily="18" charset="0"/>
              </a:rPr>
              <a:t>The picture represents </a:t>
            </a:r>
            <a:r>
              <a:rPr lang="en-US" sz="2000" dirty="0">
                <a:latin typeface="Calibri" panose="020F0502020204030204" pitchFamily="34" charset="0"/>
                <a:ea typeface="Calibri" panose="020F0502020204030204" pitchFamily="34" charset="0"/>
                <a:cs typeface="Times New Roman" panose="02020603050405020304" pitchFamily="18" charset="0"/>
              </a:rPr>
              <a:t>word cloud</a:t>
            </a:r>
            <a:r>
              <a:rPr lang="en-US" sz="2000" dirty="0">
                <a:effectLst/>
                <a:latin typeface="Calibri" panose="020F0502020204030204" pitchFamily="34" charset="0"/>
                <a:ea typeface="Calibri" panose="020F0502020204030204" pitchFamily="34" charset="0"/>
                <a:cs typeface="Times New Roman" panose="02020603050405020304" pitchFamily="18" charset="0"/>
              </a:rPr>
              <a:t> represen</a:t>
            </a:r>
            <a:r>
              <a:rPr lang="en-US" sz="2000" dirty="0">
                <a:latin typeface="Calibri" panose="020F0502020204030204" pitchFamily="34" charset="0"/>
                <a:ea typeface="Calibri" panose="020F0502020204030204" pitchFamily="34" charset="0"/>
                <a:cs typeface="Times New Roman" panose="02020603050405020304" pitchFamily="18" charset="0"/>
              </a:rPr>
              <a:t>tation of most used words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5B08E7E3-99BD-1F24-0F7C-12111AF60DC1}"/>
              </a:ext>
            </a:extLst>
          </p:cNvPr>
          <p:cNvPicPr>
            <a:picLocks noChangeAspect="1"/>
          </p:cNvPicPr>
          <p:nvPr/>
        </p:nvPicPr>
        <p:blipFill>
          <a:blip r:embed="rId5"/>
          <a:stretch>
            <a:fillRect/>
          </a:stretch>
        </p:blipFill>
        <p:spPr>
          <a:xfrm>
            <a:off x="7057608" y="4077063"/>
            <a:ext cx="4163991" cy="1113867"/>
          </a:xfrm>
          <a:prstGeom prst="rect">
            <a:avLst/>
          </a:prstGeom>
          <a:effectLst/>
        </p:spPr>
      </p:pic>
    </p:spTree>
    <p:extLst>
      <p:ext uri="{BB962C8B-B14F-4D97-AF65-F5344CB8AC3E}">
        <p14:creationId xmlns:p14="http://schemas.microsoft.com/office/powerpoint/2010/main" val="3973529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922B851-6B16-415F-9600-DB0E665C5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B0CDD0-FCB3-CC48-9286-A0C9A5246261}"/>
              </a:ext>
            </a:extLst>
          </p:cNvPr>
          <p:cNvSpPr>
            <a:spLocks noGrp="1"/>
          </p:cNvSpPr>
          <p:nvPr>
            <p:ph type="title"/>
          </p:nvPr>
        </p:nvSpPr>
        <p:spPr>
          <a:xfrm>
            <a:off x="648929" y="629266"/>
            <a:ext cx="4944152" cy="1622321"/>
          </a:xfrm>
        </p:spPr>
        <p:txBody>
          <a:bodyPr>
            <a:normAutofit/>
          </a:bodyPr>
          <a:lstStyle/>
          <a:p>
            <a:r>
              <a:rPr lang="en-US" dirty="0">
                <a:solidFill>
                  <a:srgbClr val="EBEBEB"/>
                </a:solidFill>
              </a:rPr>
              <a:t>CONTD..</a:t>
            </a:r>
          </a:p>
        </p:txBody>
      </p:sp>
      <p:sp>
        <p:nvSpPr>
          <p:cNvPr id="12" name="Rectangle 11">
            <a:extLst>
              <a:ext uri="{FF2B5EF4-FFF2-40B4-BE49-F238E27FC236}">
                <a16:creationId xmlns:a16="http://schemas.microsoft.com/office/drawing/2014/main" id="{FAA2B0B0-E6D1-4F97-A03B-5B9DC568AA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ounded Rectangle 9">
            <a:extLst>
              <a:ext uri="{FF2B5EF4-FFF2-40B4-BE49-F238E27FC236}">
                <a16:creationId xmlns:a16="http://schemas.microsoft.com/office/drawing/2014/main" id="{7067A410-38E7-4862-BC25-A40927006E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484632"/>
            <a:ext cx="5130204" cy="5739187"/>
          </a:xfrm>
          <a:prstGeom prst="roundRect">
            <a:avLst>
              <a:gd name="adj" fmla="val 0"/>
            </a:avLst>
          </a:prstGeom>
          <a:ln w="12700">
            <a:solidFill>
              <a:schemeClr val="bg2"/>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7C462EA-9864-B060-D3D8-DDA36B4538D8}"/>
              </a:ext>
            </a:extLst>
          </p:cNvPr>
          <p:cNvPicPr>
            <a:picLocks noChangeAspect="1"/>
          </p:cNvPicPr>
          <p:nvPr/>
        </p:nvPicPr>
        <p:blipFill>
          <a:blip r:embed="rId2"/>
          <a:stretch>
            <a:fillRect/>
          </a:stretch>
        </p:blipFill>
        <p:spPr>
          <a:xfrm>
            <a:off x="7060689" y="1839574"/>
            <a:ext cx="4163991" cy="3029302"/>
          </a:xfrm>
          <a:prstGeom prst="rect">
            <a:avLst/>
          </a:prstGeom>
          <a:effectLst/>
        </p:spPr>
      </p:pic>
      <p:sp>
        <p:nvSpPr>
          <p:cNvPr id="16" name="Rectangle 15">
            <a:extLst>
              <a:ext uri="{FF2B5EF4-FFF2-40B4-BE49-F238E27FC236}">
                <a16:creationId xmlns:a16="http://schemas.microsoft.com/office/drawing/2014/main" id="{95E21D77-54D4-42F2-9F79-B4B22CCA1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1C7275F-0512-3F05-2A6A-31E51B6CDFB4}"/>
              </a:ext>
            </a:extLst>
          </p:cNvPr>
          <p:cNvSpPr>
            <a:spLocks noGrp="1"/>
          </p:cNvSpPr>
          <p:nvPr>
            <p:ph idx="1"/>
          </p:nvPr>
        </p:nvSpPr>
        <p:spPr>
          <a:xfrm>
            <a:off x="648930" y="2438400"/>
            <a:ext cx="4944151" cy="3785419"/>
          </a:xfrm>
        </p:spPr>
        <p:txBody>
          <a:bodyPr>
            <a:normAutofit/>
          </a:bodyPr>
          <a:lstStyle/>
          <a:p>
            <a:pPr marL="0" indent="0">
              <a:buNone/>
            </a:pPr>
            <a:endParaRPr lang="en-US" dirty="0">
              <a:solidFill>
                <a:srgbClr val="FFFFFF"/>
              </a:solidFill>
            </a:endParaRPr>
          </a:p>
          <a:p>
            <a:endParaRPr lang="en-US" dirty="0">
              <a:solidFill>
                <a:srgbClr val="FFFFFF"/>
              </a:solidFill>
            </a:endParaRPr>
          </a:p>
          <a:p>
            <a:pPr marL="0" indent="0">
              <a:buNone/>
            </a:pPr>
            <a:r>
              <a:rPr lang="en-US" dirty="0">
                <a:solidFill>
                  <a:srgbClr val="FFFFFF"/>
                </a:solidFill>
                <a:latin typeface="Calibri" panose="020F0502020204030204" pitchFamily="34" charset="0"/>
                <a:cs typeface="Calibri" panose="020F0502020204030204" pitchFamily="34" charset="0"/>
              </a:rPr>
              <a:t>Graph shows the distribution of good reviews and bad reviews.</a:t>
            </a:r>
          </a:p>
          <a:p>
            <a:pPr marL="0" indent="0">
              <a:buNone/>
            </a:pPr>
            <a:endParaRPr lang="en-US" dirty="0">
              <a:solidFill>
                <a:srgbClr val="FFFFFF"/>
              </a:solidFill>
              <a:latin typeface="Calibri" panose="020F0502020204030204" pitchFamily="34" charset="0"/>
              <a:cs typeface="Calibri" panose="020F0502020204030204" pitchFamily="34" charset="0"/>
            </a:endParaRPr>
          </a:p>
          <a:p>
            <a:pPr marL="0" indent="0">
              <a:buNone/>
            </a:pPr>
            <a:endParaRPr lang="en-US" dirty="0">
              <a:solidFill>
                <a:srgbClr val="FFFFFF"/>
              </a:solidFill>
              <a:latin typeface="Calibri" panose="020F0502020204030204" pitchFamily="34" charset="0"/>
              <a:cs typeface="Calibri" panose="020F0502020204030204" pitchFamily="34" charset="0"/>
            </a:endParaRPr>
          </a:p>
          <a:p>
            <a:pPr marL="0" indent="0">
              <a:buNone/>
            </a:pPr>
            <a:endParaRPr lang="en-US" sz="1000" dirty="0">
              <a:solidFill>
                <a:srgbClr val="FFFFFF"/>
              </a:solidFill>
              <a:latin typeface="Calibri" panose="020F0502020204030204" pitchFamily="34" charset="0"/>
              <a:cs typeface="Calibri" panose="020F0502020204030204" pitchFamily="34" charset="0"/>
            </a:endParaRPr>
          </a:p>
          <a:p>
            <a:pPr marL="0" indent="0">
              <a:buNone/>
            </a:pPr>
            <a:endParaRPr lang="en-US" sz="1000" dirty="0">
              <a:solidFill>
                <a:srgbClr val="FFFFFF"/>
              </a:solidFill>
              <a:latin typeface="Calibri" panose="020F0502020204030204" pitchFamily="34" charset="0"/>
              <a:cs typeface="Calibri" panose="020F0502020204030204" pitchFamily="34" charset="0"/>
            </a:endParaRPr>
          </a:p>
          <a:p>
            <a:pPr marL="0" indent="0">
              <a:buNone/>
            </a:pPr>
            <a:endParaRPr lang="en-US" sz="1000" dirty="0">
              <a:solidFill>
                <a:srgbClr val="FFFFFF"/>
              </a:solidFill>
              <a:latin typeface="Calibri" panose="020F0502020204030204" pitchFamily="34" charset="0"/>
              <a:cs typeface="Calibri" panose="020F0502020204030204" pitchFamily="34" charset="0"/>
            </a:endParaRPr>
          </a:p>
          <a:p>
            <a:pPr marL="0" indent="0">
              <a:buNone/>
            </a:pPr>
            <a:r>
              <a:rPr lang="en-US" sz="1000" dirty="0">
                <a:solidFill>
                  <a:srgbClr val="FF0000"/>
                </a:solidFill>
                <a:latin typeface="Calibri" panose="020F0502020204030204" pitchFamily="34" charset="0"/>
                <a:cs typeface="Calibri" panose="020F0502020204030204" pitchFamily="34" charset="0"/>
              </a:rPr>
              <a:t>Note: Blue line indicates positive review, Orange line indicates negative review in the graph</a:t>
            </a:r>
          </a:p>
        </p:txBody>
      </p:sp>
    </p:spTree>
    <p:extLst>
      <p:ext uri="{BB962C8B-B14F-4D97-AF65-F5344CB8AC3E}">
        <p14:creationId xmlns:p14="http://schemas.microsoft.com/office/powerpoint/2010/main" val="1037961235"/>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A5C9E-9B41-B2C8-8326-666199EF9938}"/>
              </a:ext>
            </a:extLst>
          </p:cNvPr>
          <p:cNvSpPr>
            <a:spLocks noGrp="1"/>
          </p:cNvSpPr>
          <p:nvPr>
            <p:ph type="title"/>
          </p:nvPr>
        </p:nvSpPr>
        <p:spPr/>
        <p:txBody>
          <a:bodyPr/>
          <a:lstStyle/>
          <a:p>
            <a:r>
              <a:rPr lang="en-US" dirty="0"/>
              <a:t>Introduction	</a:t>
            </a:r>
          </a:p>
        </p:txBody>
      </p:sp>
      <p:sp>
        <p:nvSpPr>
          <p:cNvPr id="3" name="Content Placeholder 2">
            <a:extLst>
              <a:ext uri="{FF2B5EF4-FFF2-40B4-BE49-F238E27FC236}">
                <a16:creationId xmlns:a16="http://schemas.microsoft.com/office/drawing/2014/main" id="{4F8B2FEA-728E-83F2-E84E-1B73812691C5}"/>
              </a:ext>
            </a:extLst>
          </p:cNvPr>
          <p:cNvSpPr>
            <a:spLocks noGrp="1"/>
          </p:cNvSpPr>
          <p:nvPr>
            <p:ph idx="1"/>
          </p:nvPr>
        </p:nvSpPr>
        <p:spPr/>
        <p:txBody>
          <a:bodyPr/>
          <a:lstStyle/>
          <a:p>
            <a:r>
              <a:rPr lang="en-US" sz="2000" dirty="0">
                <a:effectLst/>
                <a:latin typeface="Calibri" panose="020F0502020204030204" pitchFamily="34" charset="0"/>
                <a:ea typeface="Calibri" panose="020F0502020204030204" pitchFamily="34" charset="0"/>
                <a:cs typeface="Times New Roman" panose="02020603050405020304" pitchFamily="18" charset="0"/>
              </a:rPr>
              <a:t>Sentiment analysis is a technique used in Natural Language Processing that extracts emotions from raw texts. Most ecommerce sites, including Amazon, Flipkart, and Google, have a variety of applications built on this technology.</a:t>
            </a:r>
          </a:p>
          <a:p>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000" dirty="0">
                <a:effectLst/>
                <a:latin typeface="Calibri" panose="020F0502020204030204" pitchFamily="34" charset="0"/>
                <a:ea typeface="Calibri" panose="020F0502020204030204" pitchFamily="34" charset="0"/>
                <a:cs typeface="Times New Roman" panose="02020603050405020304" pitchFamily="18" charset="0"/>
              </a:rPr>
              <a:t>Consider the Google Translate app. It is particularly good at comprehending, analyzing, and translating data.</a:t>
            </a:r>
            <a:endParaRPr lang="en-US" dirty="0"/>
          </a:p>
        </p:txBody>
      </p:sp>
    </p:spTree>
    <p:extLst>
      <p:ext uri="{BB962C8B-B14F-4D97-AF65-F5344CB8AC3E}">
        <p14:creationId xmlns:p14="http://schemas.microsoft.com/office/powerpoint/2010/main" val="485635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07ABA-A0E1-BBE4-DA3D-39B5EB25F2F4}"/>
              </a:ext>
            </a:extLst>
          </p:cNvPr>
          <p:cNvSpPr>
            <a:spLocks noGrp="1"/>
          </p:cNvSpPr>
          <p:nvPr>
            <p:ph type="title"/>
          </p:nvPr>
        </p:nvSpPr>
        <p:spPr/>
        <p:txBody>
          <a:bodyPr/>
          <a:lstStyle/>
          <a:p>
            <a:r>
              <a:rPr lang="en-US" dirty="0"/>
              <a:t>CLASSIFIER</a:t>
            </a:r>
          </a:p>
        </p:txBody>
      </p:sp>
      <p:sp>
        <p:nvSpPr>
          <p:cNvPr id="3" name="Content Placeholder 2">
            <a:extLst>
              <a:ext uri="{FF2B5EF4-FFF2-40B4-BE49-F238E27FC236}">
                <a16:creationId xmlns:a16="http://schemas.microsoft.com/office/drawing/2014/main" id="{AA043C8C-5543-BAA4-C692-67A0867F7118}"/>
              </a:ext>
            </a:extLst>
          </p:cNvPr>
          <p:cNvSpPr>
            <a:spLocks noGrp="1"/>
          </p:cNvSpPr>
          <p:nvPr>
            <p:ph idx="1"/>
          </p:nvPr>
        </p:nvSpPr>
        <p:spPr/>
        <p:txBody>
          <a:bodyPr/>
          <a:lstStyle/>
          <a:p>
            <a:pPr>
              <a:lnSpc>
                <a:spcPct val="90000"/>
              </a:lnSpc>
            </a:pPr>
            <a:r>
              <a:rPr lang="en-US" sz="2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Random forest is a flexible, easy to use machine learning algorithm that produces, even without hyper-parameter tuning, a great result most of the time. </a:t>
            </a:r>
            <a:endParaRPr lang="en-US" sz="2000" dirty="0">
              <a:solidFill>
                <a:srgbClr val="FFFFFF"/>
              </a:solidFill>
              <a:latin typeface="Calibri" panose="020F0502020204030204" pitchFamily="34" charset="0"/>
              <a:ea typeface="Calibri" panose="020F0502020204030204" pitchFamily="34" charset="0"/>
              <a:cs typeface="Times New Roman" panose="02020603050405020304" pitchFamily="18" charset="0"/>
            </a:endParaRPr>
          </a:p>
          <a:p>
            <a:pPr>
              <a:lnSpc>
                <a:spcPct val="90000"/>
              </a:lnSpc>
            </a:pPr>
            <a:endParaRPr lang="en-US" sz="2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90000"/>
              </a:lnSpc>
            </a:pPr>
            <a:r>
              <a:rPr lang="en-US" sz="2000" dirty="0" err="1">
                <a:solidFill>
                  <a:srgbClr val="FFFFFF"/>
                </a:solidFill>
                <a:latin typeface="Calibri" panose="020F0502020204030204" pitchFamily="34" charset="0"/>
                <a:cs typeface="Times New Roman" panose="02020603050405020304" pitchFamily="18" charset="0"/>
              </a:rPr>
              <a:t>Sklearn</a:t>
            </a:r>
            <a:r>
              <a:rPr lang="en-US" sz="2000" dirty="0">
                <a:solidFill>
                  <a:srgbClr val="FFFFFF"/>
                </a:solidFill>
                <a:latin typeface="Calibri" panose="020F0502020204030204" pitchFamily="34" charset="0"/>
                <a:cs typeface="Times New Roman" panose="02020603050405020304" pitchFamily="18" charset="0"/>
              </a:rPr>
              <a:t> </a:t>
            </a:r>
            <a:r>
              <a:rPr lang="en-US" sz="2000" dirty="0" err="1">
                <a:solidFill>
                  <a:srgbClr val="FFFFFF"/>
                </a:solidFill>
                <a:latin typeface="Calibri" panose="020F0502020204030204" pitchFamily="34" charset="0"/>
                <a:cs typeface="Times New Roman" panose="02020603050405020304" pitchFamily="18" charset="0"/>
              </a:rPr>
              <a:t>RandomForestClassifier</a:t>
            </a:r>
            <a:r>
              <a:rPr lang="en-US" sz="2000" dirty="0">
                <a:solidFill>
                  <a:srgbClr val="FFFFFF"/>
                </a:solidFill>
                <a:latin typeface="Calibri" panose="020F0502020204030204" pitchFamily="34" charset="0"/>
                <a:cs typeface="Times New Roman" panose="02020603050405020304" pitchFamily="18" charset="0"/>
              </a:rPr>
              <a:t> can be used for determining feature importance.</a:t>
            </a:r>
          </a:p>
          <a:p>
            <a:pPr marL="0" indent="0">
              <a:lnSpc>
                <a:spcPct val="90000"/>
              </a:lnSpc>
              <a:buNone/>
            </a:pPr>
            <a:endParaRPr lang="en-US" sz="2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90000"/>
              </a:lnSpc>
            </a:pPr>
            <a:r>
              <a:rPr lang="en-US" sz="2000" dirty="0">
                <a:solidFill>
                  <a:srgbClr val="FFFFFF"/>
                </a:solidFill>
                <a:latin typeface="Calibri" panose="020F0502020204030204" pitchFamily="34" charset="0"/>
                <a:cs typeface="Times New Roman" panose="02020603050405020304" pitchFamily="18" charset="0"/>
              </a:rPr>
              <a:t>The </a:t>
            </a:r>
            <a:r>
              <a:rPr lang="en-US" sz="2000" dirty="0" err="1">
                <a:solidFill>
                  <a:srgbClr val="FFFFFF"/>
                </a:solidFill>
                <a:latin typeface="Calibri" panose="020F0502020204030204" pitchFamily="34" charset="0"/>
                <a:cs typeface="Times New Roman" panose="02020603050405020304" pitchFamily="18" charset="0"/>
              </a:rPr>
              <a:t>n_estimators</a:t>
            </a:r>
            <a:r>
              <a:rPr lang="en-US" sz="2000" dirty="0">
                <a:solidFill>
                  <a:srgbClr val="FFFFFF"/>
                </a:solidFill>
                <a:latin typeface="Calibri" panose="020F0502020204030204" pitchFamily="34" charset="0"/>
                <a:cs typeface="Times New Roman" panose="02020603050405020304" pitchFamily="18" charset="0"/>
              </a:rPr>
              <a:t> parameter specifies the number of trees in the forest of the model.</a:t>
            </a:r>
          </a:p>
          <a:p>
            <a:pPr marL="0" indent="0">
              <a:lnSpc>
                <a:spcPct val="90000"/>
              </a:lnSpc>
              <a:buNone/>
            </a:pPr>
            <a:r>
              <a:rPr lang="en-US" sz="2000" dirty="0">
                <a:solidFill>
                  <a:srgbClr val="FFFFFF"/>
                </a:solidFill>
                <a:latin typeface="Calibri" panose="020F0502020204030204" pitchFamily="34" charset="0"/>
                <a:cs typeface="Times New Roman" panose="02020603050405020304" pitchFamily="18" charset="0"/>
              </a:rPr>
              <a:t> </a:t>
            </a:r>
          </a:p>
          <a:p>
            <a:pPr>
              <a:lnSpc>
                <a:spcPct val="90000"/>
              </a:lnSpc>
            </a:pPr>
            <a:r>
              <a:rPr lang="en-US" sz="2000" dirty="0">
                <a:solidFill>
                  <a:srgbClr val="FFFFFF"/>
                </a:solidFill>
                <a:latin typeface="Calibri" panose="020F0502020204030204" pitchFamily="34" charset="0"/>
                <a:cs typeface="Times New Roman" panose="02020603050405020304" pitchFamily="18" charset="0"/>
              </a:rPr>
              <a:t>Random state parameter is used to set the seed for the random number generator used to select features and samples when building each decision tree.</a:t>
            </a:r>
          </a:p>
          <a:p>
            <a:pPr marL="0" indent="0">
              <a:buNone/>
            </a:pPr>
            <a:endParaRPr lang="en-US" dirty="0"/>
          </a:p>
          <a:p>
            <a:endParaRPr lang="en-US" dirty="0"/>
          </a:p>
        </p:txBody>
      </p:sp>
    </p:spTree>
    <p:extLst>
      <p:ext uri="{BB962C8B-B14F-4D97-AF65-F5344CB8AC3E}">
        <p14:creationId xmlns:p14="http://schemas.microsoft.com/office/powerpoint/2010/main" val="13316514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07ABA-A0E1-BBE4-DA3D-39B5EB25F2F4}"/>
              </a:ext>
            </a:extLst>
          </p:cNvPr>
          <p:cNvSpPr>
            <a:spLocks noGrp="1"/>
          </p:cNvSpPr>
          <p:nvPr>
            <p:ph type="title"/>
          </p:nvPr>
        </p:nvSpPr>
        <p:spPr/>
        <p:txBody>
          <a:bodyPr/>
          <a:lstStyle/>
          <a:p>
            <a:r>
              <a:rPr lang="en-US" dirty="0"/>
              <a:t>CONTD..</a:t>
            </a:r>
          </a:p>
        </p:txBody>
      </p:sp>
      <p:sp>
        <p:nvSpPr>
          <p:cNvPr id="3" name="Content Placeholder 2">
            <a:extLst>
              <a:ext uri="{FF2B5EF4-FFF2-40B4-BE49-F238E27FC236}">
                <a16:creationId xmlns:a16="http://schemas.microsoft.com/office/drawing/2014/main" id="{AA043C8C-5543-BAA4-C692-67A0867F7118}"/>
              </a:ext>
            </a:extLst>
          </p:cNvPr>
          <p:cNvSpPr>
            <a:spLocks noGrp="1"/>
          </p:cNvSpPr>
          <p:nvPr>
            <p:ph idx="1"/>
          </p:nvPr>
        </p:nvSpPr>
        <p:spPr/>
        <p:txBody>
          <a:bodyPr/>
          <a:lstStyle/>
          <a:p>
            <a:r>
              <a:rPr lang="en-US" dirty="0">
                <a:latin typeface="Calibri" panose="020F0502020204030204" pitchFamily="34" charset="0"/>
                <a:cs typeface="Calibri" panose="020F0502020204030204" pitchFamily="34" charset="0"/>
              </a:rPr>
              <a:t>Feature randomness generates a random subset of features, which ensures low correlation among decision trees. This is a key difference between decision trees and random forests.</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To create feature names</a:t>
            </a:r>
          </a:p>
          <a:p>
            <a:pPr marL="0" indent="0">
              <a:buNone/>
            </a:pPr>
            <a:endParaRPr lang="en-US" dirty="0">
              <a:latin typeface="Calibri" panose="020F0502020204030204" pitchFamily="34" charset="0"/>
              <a:cs typeface="Calibri" panose="020F0502020204030204" pitchFamily="34" charset="0"/>
            </a:endParaRPr>
          </a:p>
          <a:p>
            <a:pPr marL="0" indent="0">
              <a:buNone/>
            </a:pPr>
            <a:r>
              <a:rPr lang="en-US" dirty="0" err="1">
                <a:latin typeface="Calibri" panose="020F0502020204030204" pitchFamily="34" charset="0"/>
                <a:cs typeface="Calibri" panose="020F0502020204030204" pitchFamily="34" charset="0"/>
              </a:rPr>
              <a:t>df</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dataframe</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importances_df</a:t>
            </a:r>
            <a:r>
              <a:rPr lang="en-US" dirty="0">
                <a:latin typeface="Calibri" panose="020F0502020204030204" pitchFamily="34" charset="0"/>
                <a:cs typeface="Calibri" panose="020F0502020204030204" pitchFamily="34" charset="0"/>
              </a:rPr>
              <a:t> = pd. </a:t>
            </a:r>
            <a:r>
              <a:rPr lang="en-US" dirty="0" err="1">
                <a:latin typeface="Calibri" panose="020F0502020204030204" pitchFamily="34" charset="0"/>
                <a:cs typeface="Calibri" panose="020F0502020204030204" pitchFamily="34" charset="0"/>
              </a:rPr>
              <a:t>DataFrame</a:t>
            </a:r>
            <a:r>
              <a:rPr lang="en-US" dirty="0">
                <a:latin typeface="Calibri" panose="020F0502020204030204" pitchFamily="34" charset="0"/>
                <a:cs typeface="Calibri" panose="020F0502020204030204" pitchFamily="34" charset="0"/>
              </a:rPr>
              <a:t>({"</a:t>
            </a:r>
            <a:r>
              <a:rPr lang="en-US" dirty="0" err="1">
                <a:latin typeface="Calibri" panose="020F0502020204030204" pitchFamily="34" charset="0"/>
                <a:cs typeface="Calibri" panose="020F0502020204030204" pitchFamily="34" charset="0"/>
              </a:rPr>
              <a:t>feature_names</a:t>
            </a:r>
            <a:r>
              <a:rPr lang="en-US" dirty="0">
                <a:latin typeface="Calibri" panose="020F0502020204030204" pitchFamily="34" charset="0"/>
                <a:cs typeface="Calibri" panose="020F0502020204030204" pitchFamily="34" charset="0"/>
              </a:rPr>
              <a:t>" : rf. </a:t>
            </a:r>
            <a:r>
              <a:rPr lang="en-US" dirty="0" err="1">
                <a:latin typeface="Calibri" panose="020F0502020204030204" pitchFamily="34" charset="0"/>
                <a:cs typeface="Calibri" panose="020F0502020204030204" pitchFamily="34" charset="0"/>
              </a:rPr>
              <a:t>feature_names_in</a:t>
            </a:r>
            <a:r>
              <a:rPr lang="en-US" dirty="0">
                <a:latin typeface="Calibri" panose="020F0502020204030204" pitchFamily="34" charset="0"/>
                <a:cs typeface="Calibri" panose="020F0502020204030204" pitchFamily="34" charset="0"/>
              </a:rPr>
              <a:t>_, "</a:t>
            </a:r>
            <a:r>
              <a:rPr lang="en-US" dirty="0" err="1">
                <a:latin typeface="Calibri" panose="020F0502020204030204" pitchFamily="34" charset="0"/>
                <a:cs typeface="Calibri" panose="020F0502020204030204" pitchFamily="34" charset="0"/>
              </a:rPr>
              <a:t>importances</a:t>
            </a:r>
            <a:r>
              <a:rPr lang="en-US" dirty="0">
                <a:latin typeface="Calibri" panose="020F0502020204030204" pitchFamily="34" charset="0"/>
                <a:cs typeface="Calibri" panose="020F0502020204030204" pitchFamily="34" charset="0"/>
              </a:rPr>
              <a:t>" : rf.</a:t>
            </a:r>
          </a:p>
          <a:p>
            <a:endParaRPr lang="en-US" dirty="0"/>
          </a:p>
          <a:p>
            <a:endParaRPr lang="en-US" dirty="0"/>
          </a:p>
        </p:txBody>
      </p:sp>
    </p:spTree>
    <p:extLst>
      <p:ext uri="{BB962C8B-B14F-4D97-AF65-F5344CB8AC3E}">
        <p14:creationId xmlns:p14="http://schemas.microsoft.com/office/powerpoint/2010/main" val="25320249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CE6D7-A9F6-0058-BD19-8F1F42F99682}"/>
              </a:ext>
            </a:extLst>
          </p:cNvPr>
          <p:cNvSpPr>
            <a:spLocks noGrp="1"/>
          </p:cNvSpPr>
          <p:nvPr>
            <p:ph type="title"/>
          </p:nvPr>
        </p:nvSpPr>
        <p:spPr/>
        <p:txBody>
          <a:bodyPr/>
          <a:lstStyle/>
          <a:p>
            <a:r>
              <a:rPr lang="en-US" dirty="0"/>
              <a:t>CODE FOR RANDOM FOREST</a:t>
            </a:r>
          </a:p>
        </p:txBody>
      </p:sp>
      <p:pic>
        <p:nvPicPr>
          <p:cNvPr id="5" name="Content Placeholder 4" descr="Text&#10;&#10;Description automatically generated with low confidence">
            <a:extLst>
              <a:ext uri="{FF2B5EF4-FFF2-40B4-BE49-F238E27FC236}">
                <a16:creationId xmlns:a16="http://schemas.microsoft.com/office/drawing/2014/main" id="{BEAEFE4F-13D3-A550-0148-1108D836D53E}"/>
              </a:ext>
            </a:extLst>
          </p:cNvPr>
          <p:cNvPicPr>
            <a:picLocks noGrp="1" noChangeAspect="1"/>
          </p:cNvPicPr>
          <p:nvPr>
            <p:ph idx="1"/>
          </p:nvPr>
        </p:nvPicPr>
        <p:blipFill>
          <a:blip r:embed="rId2"/>
          <a:stretch>
            <a:fillRect/>
          </a:stretch>
        </p:blipFill>
        <p:spPr>
          <a:xfrm>
            <a:off x="988200" y="2507397"/>
            <a:ext cx="8947150" cy="1619658"/>
          </a:xfrm>
        </p:spPr>
      </p:pic>
      <p:pic>
        <p:nvPicPr>
          <p:cNvPr id="7" name="Picture 6">
            <a:extLst>
              <a:ext uri="{FF2B5EF4-FFF2-40B4-BE49-F238E27FC236}">
                <a16:creationId xmlns:a16="http://schemas.microsoft.com/office/drawing/2014/main" id="{F931E482-8F3F-7BAF-61D2-7728900D09F8}"/>
              </a:ext>
            </a:extLst>
          </p:cNvPr>
          <p:cNvPicPr>
            <a:picLocks noChangeAspect="1"/>
          </p:cNvPicPr>
          <p:nvPr/>
        </p:nvPicPr>
        <p:blipFill>
          <a:blip r:embed="rId3"/>
          <a:stretch>
            <a:fillRect/>
          </a:stretch>
        </p:blipFill>
        <p:spPr>
          <a:xfrm>
            <a:off x="988200" y="1392889"/>
            <a:ext cx="7772400" cy="920718"/>
          </a:xfrm>
          <a:prstGeom prst="rect">
            <a:avLst/>
          </a:prstGeom>
        </p:spPr>
      </p:pic>
      <p:pic>
        <p:nvPicPr>
          <p:cNvPr id="10" name="Picture 9">
            <a:extLst>
              <a:ext uri="{FF2B5EF4-FFF2-40B4-BE49-F238E27FC236}">
                <a16:creationId xmlns:a16="http://schemas.microsoft.com/office/drawing/2014/main" id="{BDF78561-D376-9D8A-C628-E48E83C1B801}"/>
              </a:ext>
            </a:extLst>
          </p:cNvPr>
          <p:cNvPicPr>
            <a:picLocks noChangeAspect="1"/>
          </p:cNvPicPr>
          <p:nvPr/>
        </p:nvPicPr>
        <p:blipFill>
          <a:blip r:embed="rId4"/>
          <a:stretch>
            <a:fillRect/>
          </a:stretch>
        </p:blipFill>
        <p:spPr>
          <a:xfrm>
            <a:off x="988200" y="4423711"/>
            <a:ext cx="2806700" cy="2082800"/>
          </a:xfrm>
          <a:prstGeom prst="rect">
            <a:avLst/>
          </a:prstGeom>
        </p:spPr>
      </p:pic>
    </p:spTree>
    <p:extLst>
      <p:ext uri="{BB962C8B-B14F-4D97-AF65-F5344CB8AC3E}">
        <p14:creationId xmlns:p14="http://schemas.microsoft.com/office/powerpoint/2010/main" val="431837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2801C-3538-FE28-8DD9-2764263918D8}"/>
              </a:ext>
            </a:extLst>
          </p:cNvPr>
          <p:cNvSpPr>
            <a:spLocks noGrp="1"/>
          </p:cNvSpPr>
          <p:nvPr>
            <p:ph type="title"/>
          </p:nvPr>
        </p:nvSpPr>
        <p:spPr>
          <a:xfrm>
            <a:off x="646112" y="452718"/>
            <a:ext cx="4165580" cy="1400530"/>
          </a:xfrm>
        </p:spPr>
        <p:txBody>
          <a:bodyPr>
            <a:normAutofit/>
          </a:bodyPr>
          <a:lstStyle/>
          <a:p>
            <a:r>
              <a:rPr lang="en-US"/>
              <a:t>Performance &amp; Evaluations</a:t>
            </a:r>
            <a:endParaRPr lang="en-US" dirty="0"/>
          </a:p>
        </p:txBody>
      </p:sp>
      <p:sp>
        <p:nvSpPr>
          <p:cNvPr id="15" name="Freeform: Shape 11">
            <a:extLst>
              <a:ext uri="{FF2B5EF4-FFF2-40B4-BE49-F238E27FC236}">
                <a16:creationId xmlns:a16="http://schemas.microsoft.com/office/drawing/2014/main" id="{7DAA46B9-B7E8-4487-B28E-C63A6EB7A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14" name="Freeform 23">
            <a:extLst>
              <a:ext uri="{FF2B5EF4-FFF2-40B4-BE49-F238E27FC236}">
                <a16:creationId xmlns:a16="http://schemas.microsoft.com/office/drawing/2014/main" id="{C866818C-1E5F-475A-B310-3C06B555F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7" name="Picture 6" descr="Chart, histogram&#10;&#10;Description automatically generated">
            <a:extLst>
              <a:ext uri="{FF2B5EF4-FFF2-40B4-BE49-F238E27FC236}">
                <a16:creationId xmlns:a16="http://schemas.microsoft.com/office/drawing/2014/main" id="{32F25CC6-C3F8-FFB0-C697-FB11B05F8F88}"/>
              </a:ext>
            </a:extLst>
          </p:cNvPr>
          <p:cNvPicPr>
            <a:picLocks noChangeAspect="1"/>
          </p:cNvPicPr>
          <p:nvPr/>
        </p:nvPicPr>
        <p:blipFill>
          <a:blip r:embed="rId4"/>
          <a:stretch>
            <a:fillRect/>
          </a:stretch>
        </p:blipFill>
        <p:spPr>
          <a:xfrm>
            <a:off x="6334634" y="3709641"/>
            <a:ext cx="4112383" cy="2683330"/>
          </a:xfrm>
          <a:prstGeom prst="rect">
            <a:avLst/>
          </a:prstGeom>
          <a:effectLst/>
        </p:spPr>
      </p:pic>
      <p:sp>
        <p:nvSpPr>
          <p:cNvPr id="16" name="Rectangle 15">
            <a:extLst>
              <a:ext uri="{FF2B5EF4-FFF2-40B4-BE49-F238E27FC236}">
                <a16:creationId xmlns:a16="http://schemas.microsoft.com/office/drawing/2014/main" id="{D12AFDE8-E1ED-4A49-B8B3-4953F4B8A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F3AC5B0-EFF2-F088-345B-90BB7468E53A}"/>
              </a:ext>
            </a:extLst>
          </p:cNvPr>
          <p:cNvSpPr>
            <a:spLocks noGrp="1"/>
          </p:cNvSpPr>
          <p:nvPr>
            <p:ph idx="1"/>
          </p:nvPr>
        </p:nvSpPr>
        <p:spPr>
          <a:xfrm>
            <a:off x="646113" y="2052918"/>
            <a:ext cx="4165146" cy="4195481"/>
          </a:xfrm>
        </p:spPr>
        <p:txBody>
          <a:bodyPr>
            <a:normAutofit fontScale="92500" lnSpcReduction="20000"/>
          </a:bodyPr>
          <a:lstStyle/>
          <a:p>
            <a:pPr>
              <a:lnSpc>
                <a:spcPct val="90000"/>
              </a:lnSpc>
            </a:pPr>
            <a:r>
              <a:rPr lang="en-US" sz="1600" dirty="0"/>
              <a:t>ROC CURVE</a:t>
            </a:r>
          </a:p>
          <a:p>
            <a:pPr marL="0" indent="0">
              <a:lnSpc>
                <a:spcPct val="90000"/>
              </a:lnSpc>
              <a:buNone/>
            </a:pPr>
            <a:endParaRPr lang="en-US" sz="1600" dirty="0"/>
          </a:p>
          <a:p>
            <a:pPr marL="0" indent="0">
              <a:lnSpc>
                <a:spcPct val="90000"/>
              </a:lnSpc>
              <a:buNone/>
            </a:pPr>
            <a:r>
              <a:rPr lang="en-US" sz="2200" dirty="0">
                <a:latin typeface="Calibri" panose="020F0502020204030204" pitchFamily="34" charset="0"/>
                <a:cs typeface="Calibri" panose="020F0502020204030204" pitchFamily="34" charset="0"/>
              </a:rPr>
              <a:t>The ROC (Receiver Operating Characteristic) curve is usually a good graph to summarize the quality of our classifier</a:t>
            </a:r>
          </a:p>
          <a:p>
            <a:pPr>
              <a:lnSpc>
                <a:spcPct val="90000"/>
              </a:lnSpc>
            </a:pPr>
            <a:endParaRPr lang="en-US" sz="2200" dirty="0">
              <a:latin typeface="Calibri" panose="020F0502020204030204" pitchFamily="34" charset="0"/>
              <a:cs typeface="Calibri" panose="020F0502020204030204" pitchFamily="34" charset="0"/>
            </a:endParaRPr>
          </a:p>
          <a:p>
            <a:pPr>
              <a:lnSpc>
                <a:spcPct val="90000"/>
              </a:lnSpc>
            </a:pPr>
            <a:r>
              <a:rPr lang="en-US" sz="2200" dirty="0">
                <a:latin typeface="Calibri" panose="020F0502020204030204" pitchFamily="34" charset="0"/>
                <a:cs typeface="Calibri" panose="020F0502020204030204" pitchFamily="34" charset="0"/>
              </a:rPr>
              <a:t>PR CURVE</a:t>
            </a:r>
          </a:p>
          <a:p>
            <a:pPr marL="0" indent="0">
              <a:lnSpc>
                <a:spcPct val="90000"/>
              </a:lnSpc>
              <a:buNone/>
            </a:pPr>
            <a:endParaRPr lang="en-US" sz="2200" dirty="0">
              <a:latin typeface="Calibri" panose="020F0502020204030204" pitchFamily="34" charset="0"/>
              <a:cs typeface="Calibri" panose="020F0502020204030204" pitchFamily="34" charset="0"/>
            </a:endParaRPr>
          </a:p>
          <a:p>
            <a:pPr marL="0" indent="0">
              <a:lnSpc>
                <a:spcPct val="90000"/>
              </a:lnSpc>
              <a:buNone/>
            </a:pPr>
            <a:r>
              <a:rPr lang="en-US" sz="2200" dirty="0">
                <a:latin typeface="Calibri" panose="020F0502020204030204" pitchFamily="34" charset="0"/>
                <a:cs typeface="Calibri" panose="020F0502020204030204" pitchFamily="34" charset="0"/>
              </a:rPr>
              <a:t>To assess the quality of our model, we compare it to a simple decision baseline. Let's take a random classifier as a baseline here that would predict half of the time 1 and half of the time 0 for the label.</a:t>
            </a:r>
          </a:p>
        </p:txBody>
      </p:sp>
      <p:pic>
        <p:nvPicPr>
          <p:cNvPr id="5" name="Picture 4" descr="Chart&#10;&#10;Description automatically generated">
            <a:extLst>
              <a:ext uri="{FF2B5EF4-FFF2-40B4-BE49-F238E27FC236}">
                <a16:creationId xmlns:a16="http://schemas.microsoft.com/office/drawing/2014/main" id="{305FBDD9-245A-5DD8-BFEE-840D10726015}"/>
              </a:ext>
            </a:extLst>
          </p:cNvPr>
          <p:cNvPicPr>
            <a:picLocks noChangeAspect="1"/>
          </p:cNvPicPr>
          <p:nvPr/>
        </p:nvPicPr>
        <p:blipFill>
          <a:blip r:embed="rId5"/>
          <a:stretch>
            <a:fillRect/>
          </a:stretch>
        </p:blipFill>
        <p:spPr>
          <a:xfrm>
            <a:off x="6334634" y="707573"/>
            <a:ext cx="4107814" cy="2721427"/>
          </a:xfrm>
          <a:prstGeom prst="rect">
            <a:avLst/>
          </a:prstGeom>
          <a:effectLst/>
        </p:spPr>
      </p:pic>
    </p:spTree>
    <p:extLst>
      <p:ext uri="{BB962C8B-B14F-4D97-AF65-F5344CB8AC3E}">
        <p14:creationId xmlns:p14="http://schemas.microsoft.com/office/powerpoint/2010/main" val="11645275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39391-A86C-3C90-75A3-01EEC200D643}"/>
              </a:ext>
            </a:extLst>
          </p:cNvPr>
          <p:cNvSpPr>
            <a:spLocks noGrp="1"/>
          </p:cNvSpPr>
          <p:nvPr>
            <p:ph type="title"/>
          </p:nvPr>
        </p:nvSpPr>
        <p:spPr>
          <a:xfrm>
            <a:off x="646112" y="452718"/>
            <a:ext cx="4798176" cy="1400530"/>
          </a:xfrm>
        </p:spPr>
        <p:txBody>
          <a:bodyPr>
            <a:normAutofit/>
          </a:bodyPr>
          <a:lstStyle/>
          <a:p>
            <a:r>
              <a:rPr lang="en-US"/>
              <a:t>RoBERTa</a:t>
            </a:r>
          </a:p>
        </p:txBody>
      </p:sp>
      <p:sp>
        <p:nvSpPr>
          <p:cNvPr id="29" name="Rectangle 22">
            <a:extLst>
              <a:ext uri="{FF2B5EF4-FFF2-40B4-BE49-F238E27FC236}">
                <a16:creationId xmlns:a16="http://schemas.microsoft.com/office/drawing/2014/main" id="{D7FF9F1B-2FE4-4C47-AE86-61AF9A0A5C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4">
            <a:extLst>
              <a:ext uri="{FF2B5EF4-FFF2-40B4-BE49-F238E27FC236}">
                <a16:creationId xmlns:a16="http://schemas.microsoft.com/office/drawing/2014/main" id="{1A2AE32A-13F5-4BB2-B882-CD31344A6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484632"/>
            <a:ext cx="5130204" cy="5739187"/>
          </a:xfrm>
          <a:prstGeom prst="roundRect">
            <a:avLst>
              <a:gd name="adj" fmla="val 0"/>
            </a:avLst>
          </a:prstGeom>
          <a:solidFill>
            <a:schemeClr val="tx1"/>
          </a:solidFill>
          <a:ln w="12700">
            <a:solidFill>
              <a:schemeClr val="tx2">
                <a:lumMod val="75000"/>
              </a:schemeClr>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ical user interface, text, application&#10;&#10;Description automatically generated">
            <a:extLst>
              <a:ext uri="{FF2B5EF4-FFF2-40B4-BE49-F238E27FC236}">
                <a16:creationId xmlns:a16="http://schemas.microsoft.com/office/drawing/2014/main" id="{78E2D8BE-83E7-CF7D-09D0-AE4B4B6ACC58}"/>
              </a:ext>
            </a:extLst>
          </p:cNvPr>
          <p:cNvPicPr>
            <a:picLocks noChangeAspect="1"/>
          </p:cNvPicPr>
          <p:nvPr/>
        </p:nvPicPr>
        <p:blipFill>
          <a:blip r:embed="rId4"/>
          <a:stretch>
            <a:fillRect/>
          </a:stretch>
        </p:blipFill>
        <p:spPr>
          <a:xfrm>
            <a:off x="7060689" y="1108233"/>
            <a:ext cx="4163991" cy="2081994"/>
          </a:xfrm>
          <a:prstGeom prst="rect">
            <a:avLst/>
          </a:prstGeom>
          <a:effectLst/>
        </p:spPr>
      </p:pic>
      <p:sp>
        <p:nvSpPr>
          <p:cNvPr id="31" name="Rectangle 26">
            <a:extLst>
              <a:ext uri="{FF2B5EF4-FFF2-40B4-BE49-F238E27FC236}">
                <a16:creationId xmlns:a16="http://schemas.microsoft.com/office/drawing/2014/main" id="{B339C689-80E0-4CF1-953E-9AFC4672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A915C618-EAFC-16FB-7285-94EAF44C9DEC}"/>
              </a:ext>
            </a:extLst>
          </p:cNvPr>
          <p:cNvSpPr>
            <a:spLocks noGrp="1"/>
          </p:cNvSpPr>
          <p:nvPr>
            <p:ph idx="1"/>
          </p:nvPr>
        </p:nvSpPr>
        <p:spPr>
          <a:xfrm>
            <a:off x="646113" y="2052918"/>
            <a:ext cx="4797676" cy="4195481"/>
          </a:xfrm>
        </p:spPr>
        <p:txBody>
          <a:bodyPr>
            <a:normAutofit/>
          </a:bodyPr>
          <a:lstStyle/>
          <a:p>
            <a:pPr>
              <a:lnSpc>
                <a:spcPct val="90000"/>
              </a:lnSpc>
            </a:pPr>
            <a:r>
              <a:rPr lang="en-US" dirty="0" err="1">
                <a:latin typeface="Calibri" panose="020F0502020204030204" pitchFamily="34" charset="0"/>
                <a:cs typeface="Calibri" panose="020F0502020204030204" pitchFamily="34" charset="0"/>
              </a:rPr>
              <a:t>RoBERTa</a:t>
            </a:r>
            <a:r>
              <a:rPr lang="en-US" dirty="0">
                <a:latin typeface="Calibri" panose="020F0502020204030204" pitchFamily="34" charset="0"/>
                <a:cs typeface="Calibri" panose="020F0502020204030204" pitchFamily="34" charset="0"/>
              </a:rPr>
              <a:t> (Robustly Optimized BERT Pretraining Approach) is a natural language processing (NLP) model that uses the transformer architecture to learn contextual relationships between words in a sentence.</a:t>
            </a:r>
          </a:p>
          <a:p>
            <a:pPr>
              <a:lnSpc>
                <a:spcPct val="90000"/>
              </a:lnSpc>
            </a:pPr>
            <a:endParaRPr lang="en-US" dirty="0">
              <a:latin typeface="Calibri" panose="020F0502020204030204" pitchFamily="34" charset="0"/>
              <a:cs typeface="Calibri" panose="020F0502020204030204" pitchFamily="34" charset="0"/>
            </a:endParaRPr>
          </a:p>
          <a:p>
            <a:pPr>
              <a:lnSpc>
                <a:spcPct val="90000"/>
              </a:lnSpc>
            </a:pPr>
            <a:r>
              <a:rPr lang="en-US" dirty="0" err="1">
                <a:latin typeface="Calibri" panose="020F0502020204030204" pitchFamily="34" charset="0"/>
                <a:cs typeface="Calibri" panose="020F0502020204030204" pitchFamily="34" charset="0"/>
              </a:rPr>
              <a:t>RoBERTa</a:t>
            </a:r>
            <a:r>
              <a:rPr lang="en-US" dirty="0">
                <a:latin typeface="Calibri" panose="020F0502020204030204" pitchFamily="34" charset="0"/>
                <a:cs typeface="Calibri" panose="020F0502020204030204" pitchFamily="34" charset="0"/>
              </a:rPr>
              <a:t> uses a masked language modeling (MLM) objective during pretraining to learn the underlying relationships between words and their contexts</a:t>
            </a:r>
          </a:p>
        </p:txBody>
      </p:sp>
      <p:pic>
        <p:nvPicPr>
          <p:cNvPr id="4" name="Picture 3">
            <a:extLst>
              <a:ext uri="{FF2B5EF4-FFF2-40B4-BE49-F238E27FC236}">
                <a16:creationId xmlns:a16="http://schemas.microsoft.com/office/drawing/2014/main" id="{3845EEF2-5ACE-C27F-D58A-2B4CB2EAC959}"/>
              </a:ext>
            </a:extLst>
          </p:cNvPr>
          <p:cNvPicPr>
            <a:picLocks noChangeAspect="1"/>
          </p:cNvPicPr>
          <p:nvPr/>
        </p:nvPicPr>
        <p:blipFill>
          <a:blip r:embed="rId5"/>
          <a:stretch>
            <a:fillRect/>
          </a:stretch>
        </p:blipFill>
        <p:spPr>
          <a:xfrm>
            <a:off x="7057608" y="3806404"/>
            <a:ext cx="4163991" cy="1655186"/>
          </a:xfrm>
          <a:prstGeom prst="rect">
            <a:avLst/>
          </a:prstGeom>
          <a:effectLst/>
        </p:spPr>
      </p:pic>
    </p:spTree>
    <p:extLst>
      <p:ext uri="{BB962C8B-B14F-4D97-AF65-F5344CB8AC3E}">
        <p14:creationId xmlns:p14="http://schemas.microsoft.com/office/powerpoint/2010/main" val="4070855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D310164-D3A3-415E-9D94-5D21D9FB2F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8" name="Picture 17">
            <a:extLst>
              <a:ext uri="{FF2B5EF4-FFF2-40B4-BE49-F238E27FC236}">
                <a16:creationId xmlns:a16="http://schemas.microsoft.com/office/drawing/2014/main" id="{BE586E08-18BF-4AB1-AB48-4005D56734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0" name="Oval 19">
            <a:extLst>
              <a:ext uri="{FF2B5EF4-FFF2-40B4-BE49-F238E27FC236}">
                <a16:creationId xmlns:a16="http://schemas.microsoft.com/office/drawing/2014/main" id="{4A497DBC-2692-42B4-A606-31024033F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2" name="Picture 21">
            <a:extLst>
              <a:ext uri="{FF2B5EF4-FFF2-40B4-BE49-F238E27FC236}">
                <a16:creationId xmlns:a16="http://schemas.microsoft.com/office/drawing/2014/main" id="{3517A192-66A9-4297-9284-65580829AB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4" name="Picture 23">
            <a:extLst>
              <a:ext uri="{FF2B5EF4-FFF2-40B4-BE49-F238E27FC236}">
                <a16:creationId xmlns:a16="http://schemas.microsoft.com/office/drawing/2014/main" id="{130825ED-0133-430D-BBBB-50B6F52284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6" name="Rectangle 25">
            <a:extLst>
              <a:ext uri="{FF2B5EF4-FFF2-40B4-BE49-F238E27FC236}">
                <a16:creationId xmlns:a16="http://schemas.microsoft.com/office/drawing/2014/main" id="{633F040E-FA1C-4EDC-B925-7EFCB95828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1818FCA-2ECB-F1AE-3E02-42775EBEFAF1}"/>
              </a:ext>
            </a:extLst>
          </p:cNvPr>
          <p:cNvSpPr>
            <a:spLocks noGrp="1"/>
          </p:cNvSpPr>
          <p:nvPr>
            <p:ph type="title"/>
          </p:nvPr>
        </p:nvSpPr>
        <p:spPr>
          <a:xfrm>
            <a:off x="8210623" y="1447800"/>
            <a:ext cx="3333676" cy="3096987"/>
          </a:xfrm>
        </p:spPr>
        <p:txBody>
          <a:bodyPr vert="horz" lIns="91440" tIns="45720" rIns="91440" bIns="45720" rtlCol="0" anchor="b">
            <a:normAutofit/>
          </a:bodyPr>
          <a:lstStyle/>
          <a:p>
            <a:r>
              <a:rPr lang="en-US" sz="5400"/>
              <a:t>CONTD..</a:t>
            </a:r>
          </a:p>
        </p:txBody>
      </p:sp>
      <p:sp>
        <p:nvSpPr>
          <p:cNvPr id="28" name="Freeform: Shape 27">
            <a:extLst>
              <a:ext uri="{FF2B5EF4-FFF2-40B4-BE49-F238E27FC236}">
                <a16:creationId xmlns:a16="http://schemas.microsoft.com/office/drawing/2014/main" id="{185730E4-A3A6-43E2-8E84-A4D61748B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Table&#10;&#10;Description automatically generated">
            <a:extLst>
              <a:ext uri="{FF2B5EF4-FFF2-40B4-BE49-F238E27FC236}">
                <a16:creationId xmlns:a16="http://schemas.microsoft.com/office/drawing/2014/main" id="{4CA15056-AC74-06A0-0E26-711F0EC99B5E}"/>
              </a:ext>
            </a:extLst>
          </p:cNvPr>
          <p:cNvPicPr>
            <a:picLocks noGrp="1" noChangeAspect="1"/>
          </p:cNvPicPr>
          <p:nvPr>
            <p:ph idx="1"/>
          </p:nvPr>
        </p:nvPicPr>
        <p:blipFill>
          <a:blip r:embed="rId7"/>
          <a:stretch>
            <a:fillRect/>
          </a:stretch>
        </p:blipFill>
        <p:spPr>
          <a:xfrm>
            <a:off x="449499" y="416339"/>
            <a:ext cx="3038347" cy="2579954"/>
          </a:xfrm>
          <a:prstGeom prst="rect">
            <a:avLst/>
          </a:prstGeom>
          <a:effectLst/>
        </p:spPr>
      </p:pic>
      <p:pic>
        <p:nvPicPr>
          <p:cNvPr id="11" name="Picture 10" descr="Table&#10;&#10;Description automatically generated">
            <a:extLst>
              <a:ext uri="{FF2B5EF4-FFF2-40B4-BE49-F238E27FC236}">
                <a16:creationId xmlns:a16="http://schemas.microsoft.com/office/drawing/2014/main" id="{BADFBD05-BA1D-07C7-D098-CE383292C880}"/>
              </a:ext>
            </a:extLst>
          </p:cNvPr>
          <p:cNvPicPr>
            <a:picLocks noChangeAspect="1"/>
          </p:cNvPicPr>
          <p:nvPr/>
        </p:nvPicPr>
        <p:blipFill>
          <a:blip r:embed="rId8"/>
          <a:stretch>
            <a:fillRect/>
          </a:stretch>
        </p:blipFill>
        <p:spPr>
          <a:xfrm>
            <a:off x="3930084" y="570703"/>
            <a:ext cx="3038347" cy="1321680"/>
          </a:xfrm>
          <a:prstGeom prst="rect">
            <a:avLst/>
          </a:prstGeom>
          <a:effectLst/>
        </p:spPr>
      </p:pic>
      <p:sp>
        <p:nvSpPr>
          <p:cNvPr id="30" name="Freeform 31">
            <a:extLst>
              <a:ext uri="{FF2B5EF4-FFF2-40B4-BE49-F238E27FC236}">
                <a16:creationId xmlns:a16="http://schemas.microsoft.com/office/drawing/2014/main" id="{61835C02-009F-45B9-81BA-49BD79D44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9" name="Picture 8" descr="Graphical user interface&#10;&#10;Description automatically generated with low confidence">
            <a:extLst>
              <a:ext uri="{FF2B5EF4-FFF2-40B4-BE49-F238E27FC236}">
                <a16:creationId xmlns:a16="http://schemas.microsoft.com/office/drawing/2014/main" id="{BD5D5008-6C25-B531-B9B9-4820F93126C1}"/>
              </a:ext>
            </a:extLst>
          </p:cNvPr>
          <p:cNvPicPr>
            <a:picLocks noChangeAspect="1"/>
          </p:cNvPicPr>
          <p:nvPr/>
        </p:nvPicPr>
        <p:blipFill>
          <a:blip r:embed="rId9"/>
          <a:stretch>
            <a:fillRect/>
          </a:stretch>
        </p:blipFill>
        <p:spPr>
          <a:xfrm>
            <a:off x="465332" y="3388140"/>
            <a:ext cx="3038348" cy="2277838"/>
          </a:xfrm>
          <a:prstGeom prst="rect">
            <a:avLst/>
          </a:prstGeom>
          <a:effectLst/>
        </p:spPr>
      </p:pic>
      <p:pic>
        <p:nvPicPr>
          <p:cNvPr id="7" name="Picture 6" descr="Table&#10;&#10;Description automatically generated">
            <a:extLst>
              <a:ext uri="{FF2B5EF4-FFF2-40B4-BE49-F238E27FC236}">
                <a16:creationId xmlns:a16="http://schemas.microsoft.com/office/drawing/2014/main" id="{B00AD44E-0F18-F930-E90B-CA37D60C07F4}"/>
              </a:ext>
            </a:extLst>
          </p:cNvPr>
          <p:cNvPicPr>
            <a:picLocks noChangeAspect="1"/>
          </p:cNvPicPr>
          <p:nvPr/>
        </p:nvPicPr>
        <p:blipFill>
          <a:blip r:embed="rId10"/>
          <a:stretch>
            <a:fillRect/>
          </a:stretch>
        </p:blipFill>
        <p:spPr>
          <a:xfrm>
            <a:off x="3904977" y="2024022"/>
            <a:ext cx="3038348" cy="972271"/>
          </a:xfrm>
          <a:prstGeom prst="rect">
            <a:avLst/>
          </a:prstGeom>
          <a:effectLst/>
        </p:spPr>
      </p:pic>
      <p:pic>
        <p:nvPicPr>
          <p:cNvPr id="4" name="Picture 3" descr="Table&#10;&#10;Description automatically generated">
            <a:extLst>
              <a:ext uri="{FF2B5EF4-FFF2-40B4-BE49-F238E27FC236}">
                <a16:creationId xmlns:a16="http://schemas.microsoft.com/office/drawing/2014/main" id="{6E325BBC-BF53-D67E-E29A-03716C71B175}"/>
              </a:ext>
            </a:extLst>
          </p:cNvPr>
          <p:cNvPicPr>
            <a:picLocks noChangeAspect="1"/>
          </p:cNvPicPr>
          <p:nvPr/>
        </p:nvPicPr>
        <p:blipFill>
          <a:blip r:embed="rId11"/>
          <a:stretch>
            <a:fillRect/>
          </a:stretch>
        </p:blipFill>
        <p:spPr>
          <a:xfrm>
            <a:off x="3909419" y="3356956"/>
            <a:ext cx="3341063" cy="3185039"/>
          </a:xfrm>
          <a:prstGeom prst="rect">
            <a:avLst/>
          </a:prstGeom>
        </p:spPr>
      </p:pic>
    </p:spTree>
    <p:extLst>
      <p:ext uri="{BB962C8B-B14F-4D97-AF65-F5344CB8AC3E}">
        <p14:creationId xmlns:p14="http://schemas.microsoft.com/office/powerpoint/2010/main" val="11536806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55DD0-96AC-9269-A8FA-E75C7FCEF81F}"/>
              </a:ext>
            </a:extLst>
          </p:cNvPr>
          <p:cNvSpPr>
            <a:spLocks noGrp="1"/>
          </p:cNvSpPr>
          <p:nvPr>
            <p:ph type="title"/>
          </p:nvPr>
        </p:nvSpPr>
        <p:spPr/>
        <p:txBody>
          <a:bodyPr/>
          <a:lstStyle/>
          <a:p>
            <a:r>
              <a:rPr lang="en-US" dirty="0"/>
              <a:t>CONTD..</a:t>
            </a:r>
          </a:p>
        </p:txBody>
      </p:sp>
      <p:sp>
        <p:nvSpPr>
          <p:cNvPr id="3" name="Content Placeholder 2">
            <a:extLst>
              <a:ext uri="{FF2B5EF4-FFF2-40B4-BE49-F238E27FC236}">
                <a16:creationId xmlns:a16="http://schemas.microsoft.com/office/drawing/2014/main" id="{2F301857-FA30-24C5-0B91-45C56564A094}"/>
              </a:ext>
            </a:extLst>
          </p:cNvPr>
          <p:cNvSpPr>
            <a:spLocks noGrp="1"/>
          </p:cNvSpPr>
          <p:nvPr>
            <p:ph idx="1"/>
          </p:nvPr>
        </p:nvSpPr>
        <p:spPr/>
        <p:txBody>
          <a:bodyPr/>
          <a:lstStyle/>
          <a:p>
            <a:pPr marL="0" indent="0">
              <a:buNone/>
            </a:pPr>
            <a:r>
              <a:rPr lang="en-US" dirty="0"/>
              <a:t>The accuracy obtained for Random Forest classifier is </a:t>
            </a:r>
            <a:r>
              <a:rPr lang="en-US" b="1" dirty="0">
                <a:solidFill>
                  <a:srgbClr val="FF0000"/>
                </a:solidFill>
              </a:rPr>
              <a:t>0.89</a:t>
            </a:r>
            <a:r>
              <a:rPr lang="en-US" dirty="0"/>
              <a:t>(ROC Curve) and 0.36(PR Curve)</a:t>
            </a:r>
          </a:p>
          <a:p>
            <a:pPr marL="0" indent="0">
              <a:buNone/>
            </a:pPr>
            <a:endParaRPr lang="en-US" dirty="0"/>
          </a:p>
          <a:p>
            <a:pPr marL="0" indent="0">
              <a:buNone/>
            </a:pPr>
            <a:r>
              <a:rPr lang="en-US" dirty="0"/>
              <a:t>The accuracy for Vader is </a:t>
            </a:r>
            <a:r>
              <a:rPr lang="en-US" b="1" dirty="0">
                <a:solidFill>
                  <a:srgbClr val="FF0000"/>
                </a:solidFill>
              </a:rPr>
              <a:t>0.99</a:t>
            </a:r>
            <a:r>
              <a:rPr lang="en-US" dirty="0"/>
              <a:t> and for Roberta its </a:t>
            </a:r>
            <a:r>
              <a:rPr lang="en-US" b="1" dirty="0">
                <a:solidFill>
                  <a:srgbClr val="FF0000"/>
                </a:solidFill>
              </a:rPr>
              <a:t>0.94</a:t>
            </a:r>
          </a:p>
        </p:txBody>
      </p:sp>
      <p:graphicFrame>
        <p:nvGraphicFramePr>
          <p:cNvPr id="4" name="Content Placeholder 4">
            <a:extLst>
              <a:ext uri="{FF2B5EF4-FFF2-40B4-BE49-F238E27FC236}">
                <a16:creationId xmlns:a16="http://schemas.microsoft.com/office/drawing/2014/main" id="{9995D9AB-9824-6773-8CFF-E0E1130A3C05}"/>
              </a:ext>
            </a:extLst>
          </p:cNvPr>
          <p:cNvGraphicFramePr>
            <a:graphicFrameLocks/>
          </p:cNvGraphicFramePr>
          <p:nvPr>
            <p:extLst>
              <p:ext uri="{D42A27DB-BD31-4B8C-83A1-F6EECF244321}">
                <p14:modId xmlns:p14="http://schemas.microsoft.com/office/powerpoint/2010/main" val="413114193"/>
              </p:ext>
            </p:extLst>
          </p:nvPr>
        </p:nvGraphicFramePr>
        <p:xfrm>
          <a:off x="646111" y="3756994"/>
          <a:ext cx="4483100" cy="2599690"/>
        </p:xfrm>
        <a:graphic>
          <a:graphicData uri="http://schemas.openxmlformats.org/drawingml/2006/table">
            <a:tbl>
              <a:tblPr>
                <a:tableStyleId>{5C22544A-7EE6-4342-B048-85BDC9FD1C3A}</a:tableStyleId>
              </a:tblPr>
              <a:tblGrid>
                <a:gridCol w="1139891">
                  <a:extLst>
                    <a:ext uri="{9D8B030D-6E8A-4147-A177-3AD203B41FA5}">
                      <a16:colId xmlns:a16="http://schemas.microsoft.com/office/drawing/2014/main" val="3008541244"/>
                    </a:ext>
                  </a:extLst>
                </a:gridCol>
                <a:gridCol w="1203158">
                  <a:extLst>
                    <a:ext uri="{9D8B030D-6E8A-4147-A177-3AD203B41FA5}">
                      <a16:colId xmlns:a16="http://schemas.microsoft.com/office/drawing/2014/main" val="4258798985"/>
                    </a:ext>
                  </a:extLst>
                </a:gridCol>
                <a:gridCol w="1347537">
                  <a:extLst>
                    <a:ext uri="{9D8B030D-6E8A-4147-A177-3AD203B41FA5}">
                      <a16:colId xmlns:a16="http://schemas.microsoft.com/office/drawing/2014/main" val="4155845424"/>
                    </a:ext>
                  </a:extLst>
                </a:gridCol>
                <a:gridCol w="792514">
                  <a:extLst>
                    <a:ext uri="{9D8B030D-6E8A-4147-A177-3AD203B41FA5}">
                      <a16:colId xmlns:a16="http://schemas.microsoft.com/office/drawing/2014/main" val="2734854896"/>
                    </a:ext>
                  </a:extLst>
                </a:gridCol>
              </a:tblGrid>
              <a:tr h="203200">
                <a:tc gridSpan="4">
                  <a:txBody>
                    <a:bodyPr/>
                    <a:lstStyle/>
                    <a:p>
                      <a:pPr algn="ctr" fontAlgn="b"/>
                      <a:r>
                        <a:rPr lang="en-US" sz="1200" b="1" u="none" strike="noStrike" dirty="0">
                          <a:effectLst/>
                        </a:rPr>
                        <a:t>Random Forest Classifier</a:t>
                      </a:r>
                      <a:endParaRPr lang="en-US" sz="1200" b="1"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41854404"/>
                  </a:ext>
                </a:extLst>
              </a:tr>
              <a:tr h="203200">
                <a:tc>
                  <a:txBody>
                    <a:bodyPr/>
                    <a:lstStyle/>
                    <a:p>
                      <a:pPr algn="l" fontAlgn="b"/>
                      <a:r>
                        <a:rPr lang="en-US" sz="1200" u="none" strike="noStrike">
                          <a:effectLst/>
                        </a:rPr>
                        <a:t>N- Estimators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Random State</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ROC Curve Accuracy</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PR Curve Accuracy</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97553485"/>
                  </a:ext>
                </a:extLst>
              </a:tr>
              <a:tr h="203200">
                <a:tc>
                  <a:txBody>
                    <a:bodyPr/>
                    <a:lstStyle/>
                    <a:p>
                      <a:pPr algn="r" fontAlgn="b"/>
                      <a:r>
                        <a:rPr lang="en-US" sz="1200" u="none" strike="noStrike">
                          <a:effectLst/>
                        </a:rPr>
                        <a:t>100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42</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0.89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0.36</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53927631"/>
                  </a:ext>
                </a:extLst>
              </a:tr>
              <a:tr h="203200">
                <a:tc>
                  <a:txBody>
                    <a:bodyPr/>
                    <a:lstStyle/>
                    <a:p>
                      <a:pPr algn="r" fontAlgn="b"/>
                      <a:r>
                        <a:rPr lang="en-US" sz="1200" u="none" strike="noStrike">
                          <a:effectLst/>
                        </a:rPr>
                        <a:t>95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32</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0.88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0.31</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35147248"/>
                  </a:ext>
                </a:extLst>
              </a:tr>
              <a:tr h="0">
                <a:tc>
                  <a:txBody>
                    <a:bodyPr/>
                    <a:lstStyle/>
                    <a:p>
                      <a:pPr algn="r" fontAlgn="b"/>
                      <a:r>
                        <a:rPr lang="en-US" sz="1200" u="none" strike="noStrike" dirty="0">
                          <a:effectLst/>
                        </a:rPr>
                        <a:t>100</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0.87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0.31</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22002279"/>
                  </a:ext>
                </a:extLst>
              </a:tr>
              <a:tr h="203200">
                <a:tc>
                  <a:txBody>
                    <a:bodyPr/>
                    <a:lstStyle/>
                    <a:p>
                      <a:pPr algn="r" fontAlgn="b"/>
                      <a:r>
                        <a:rPr lang="en-US" sz="1200" u="none" strike="noStrike">
                          <a:effectLst/>
                        </a:rPr>
                        <a:t>100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30</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0.88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0.31</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51104515"/>
                  </a:ext>
                </a:extLst>
              </a:tr>
              <a:tr h="203200">
                <a:tc>
                  <a:txBody>
                    <a:bodyPr/>
                    <a:lstStyle/>
                    <a:p>
                      <a:pPr algn="r" fontAlgn="b"/>
                      <a:r>
                        <a:rPr lang="en-US" sz="1200" u="none" strike="noStrike">
                          <a:effectLst/>
                        </a:rPr>
                        <a:t>100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0.87</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0.33</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29602346"/>
                  </a:ext>
                </a:extLst>
              </a:tr>
              <a:tr h="203200">
                <a:tc>
                  <a:txBody>
                    <a:bodyPr/>
                    <a:lstStyle/>
                    <a:p>
                      <a:pPr algn="r" fontAlgn="b"/>
                      <a:r>
                        <a:rPr lang="en-US" sz="1200" u="none" strike="noStrike">
                          <a:effectLst/>
                        </a:rPr>
                        <a:t>95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0.88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0.32</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47260358"/>
                  </a:ext>
                </a:extLst>
              </a:tr>
              <a:tr h="203200">
                <a:tc>
                  <a:txBody>
                    <a:bodyPr/>
                    <a:lstStyle/>
                    <a:p>
                      <a:pPr algn="r" fontAlgn="b"/>
                      <a:r>
                        <a:rPr lang="en-US" sz="1200" u="none" strike="noStrike">
                          <a:effectLst/>
                        </a:rPr>
                        <a:t>100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0.88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0.34</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02748904"/>
                  </a:ext>
                </a:extLst>
              </a:tr>
              <a:tr h="203200">
                <a:tc>
                  <a:txBody>
                    <a:bodyPr/>
                    <a:lstStyle/>
                    <a:p>
                      <a:pPr algn="r" fontAlgn="b"/>
                      <a:r>
                        <a:rPr lang="en-US" sz="1200" u="none" strike="noStrike">
                          <a:effectLst/>
                        </a:rPr>
                        <a:t>100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0.88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0.32</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29713263"/>
                  </a:ext>
                </a:extLst>
              </a:tr>
              <a:tr h="203200">
                <a:tc>
                  <a:txBody>
                    <a:bodyPr/>
                    <a:lstStyle/>
                    <a:p>
                      <a:pPr algn="r" fontAlgn="b"/>
                      <a:r>
                        <a:rPr lang="en-US" sz="1200" u="none" strike="noStrike">
                          <a:effectLst/>
                        </a:rPr>
                        <a:t>90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42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0.88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0.31</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09916829"/>
                  </a:ext>
                </a:extLst>
              </a:tr>
              <a:tr h="203200">
                <a:tc>
                  <a:txBody>
                    <a:bodyPr/>
                    <a:lstStyle/>
                    <a:p>
                      <a:pPr algn="r" fontAlgn="b"/>
                      <a:r>
                        <a:rPr lang="en-US" sz="1200" u="none" strike="noStrike">
                          <a:effectLst/>
                        </a:rPr>
                        <a:t>95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42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0.88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0.32</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73239461"/>
                  </a:ext>
                </a:extLst>
              </a:tr>
            </a:tbl>
          </a:graphicData>
        </a:graphic>
      </p:graphicFrame>
      <p:graphicFrame>
        <p:nvGraphicFramePr>
          <p:cNvPr id="5" name="Table 4">
            <a:extLst>
              <a:ext uri="{FF2B5EF4-FFF2-40B4-BE49-F238E27FC236}">
                <a16:creationId xmlns:a16="http://schemas.microsoft.com/office/drawing/2014/main" id="{2949AFE1-7630-A82C-EA7A-8A2863BFCE7A}"/>
              </a:ext>
            </a:extLst>
          </p:cNvPr>
          <p:cNvGraphicFramePr>
            <a:graphicFrameLocks noGrp="1"/>
          </p:cNvGraphicFramePr>
          <p:nvPr>
            <p:extLst>
              <p:ext uri="{D42A27DB-BD31-4B8C-83A1-F6EECF244321}">
                <p14:modId xmlns:p14="http://schemas.microsoft.com/office/powerpoint/2010/main" val="3113211441"/>
              </p:ext>
            </p:extLst>
          </p:nvPr>
        </p:nvGraphicFramePr>
        <p:xfrm>
          <a:off x="5741319" y="3756992"/>
          <a:ext cx="5199396" cy="2599690"/>
        </p:xfrm>
        <a:graphic>
          <a:graphicData uri="http://schemas.openxmlformats.org/drawingml/2006/table">
            <a:tbl>
              <a:tblPr>
                <a:tableStyleId>{5C22544A-7EE6-4342-B048-85BDC9FD1C3A}</a:tableStyleId>
              </a:tblPr>
              <a:tblGrid>
                <a:gridCol w="866566">
                  <a:extLst>
                    <a:ext uri="{9D8B030D-6E8A-4147-A177-3AD203B41FA5}">
                      <a16:colId xmlns:a16="http://schemas.microsoft.com/office/drawing/2014/main" val="1916576196"/>
                    </a:ext>
                  </a:extLst>
                </a:gridCol>
                <a:gridCol w="866566">
                  <a:extLst>
                    <a:ext uri="{9D8B030D-6E8A-4147-A177-3AD203B41FA5}">
                      <a16:colId xmlns:a16="http://schemas.microsoft.com/office/drawing/2014/main" val="3537297017"/>
                    </a:ext>
                  </a:extLst>
                </a:gridCol>
                <a:gridCol w="866566">
                  <a:extLst>
                    <a:ext uri="{9D8B030D-6E8A-4147-A177-3AD203B41FA5}">
                      <a16:colId xmlns:a16="http://schemas.microsoft.com/office/drawing/2014/main" val="3793565165"/>
                    </a:ext>
                  </a:extLst>
                </a:gridCol>
                <a:gridCol w="866566">
                  <a:extLst>
                    <a:ext uri="{9D8B030D-6E8A-4147-A177-3AD203B41FA5}">
                      <a16:colId xmlns:a16="http://schemas.microsoft.com/office/drawing/2014/main" val="3709465333"/>
                    </a:ext>
                  </a:extLst>
                </a:gridCol>
                <a:gridCol w="866566">
                  <a:extLst>
                    <a:ext uri="{9D8B030D-6E8A-4147-A177-3AD203B41FA5}">
                      <a16:colId xmlns:a16="http://schemas.microsoft.com/office/drawing/2014/main" val="522519054"/>
                    </a:ext>
                  </a:extLst>
                </a:gridCol>
                <a:gridCol w="866566">
                  <a:extLst>
                    <a:ext uri="{9D8B030D-6E8A-4147-A177-3AD203B41FA5}">
                      <a16:colId xmlns:a16="http://schemas.microsoft.com/office/drawing/2014/main" val="636783009"/>
                    </a:ext>
                  </a:extLst>
                </a:gridCol>
              </a:tblGrid>
              <a:tr h="268182">
                <a:tc gridSpan="6">
                  <a:txBody>
                    <a:bodyPr/>
                    <a:lstStyle/>
                    <a:p>
                      <a:pPr algn="ctr" fontAlgn="b"/>
                      <a:r>
                        <a:rPr lang="en-US" sz="1200" b="1" u="none" strike="noStrike" dirty="0">
                          <a:effectLst/>
                        </a:rPr>
                        <a:t>Vader</a:t>
                      </a:r>
                      <a:endParaRPr lang="en-US" sz="1200" b="1"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8425911"/>
                  </a:ext>
                </a:extLst>
              </a:tr>
              <a:tr h="495299">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Precision</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Recall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F1 score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Support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Acccuracy</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96732690"/>
                  </a:ext>
                </a:extLst>
              </a:tr>
              <a:tr h="268182">
                <a:tc>
                  <a:txBody>
                    <a:bodyPr/>
                    <a:lstStyle/>
                    <a:p>
                      <a:pPr algn="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0.99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1000</a:t>
                      </a:r>
                      <a:endParaRPr lang="en-US" sz="1200" b="0" i="0" u="none" strike="noStrike">
                        <a:solidFill>
                          <a:srgbClr val="000000"/>
                        </a:solidFill>
                        <a:effectLst/>
                        <a:latin typeface="Calibri" panose="020F0502020204030204" pitchFamily="34" charset="0"/>
                      </a:endParaRPr>
                    </a:p>
                  </a:txBody>
                  <a:tcPr marL="9525" marR="9525" marT="9525" marB="0" anchor="b"/>
                </a:tc>
                <a:tc rowSpan="2">
                  <a:txBody>
                    <a:bodyPr/>
                    <a:lstStyle/>
                    <a:p>
                      <a:pPr algn="ctr" fontAlgn="ctr"/>
                      <a:r>
                        <a:rPr lang="en-US" sz="1200" u="none" strike="noStrike">
                          <a:effectLst/>
                        </a:rPr>
                        <a:t>0.99</a:t>
                      </a:r>
                      <a:endParaRPr lang="en-US" sz="12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410780081"/>
                  </a:ext>
                </a:extLst>
              </a:tr>
              <a:tr h="268182">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extLst>
                  <a:ext uri="{0D108BD9-81ED-4DB2-BD59-A6C34878D82A}">
                    <a16:rowId xmlns:a16="http://schemas.microsoft.com/office/drawing/2014/main" val="2131612388"/>
                  </a:ext>
                </a:extLst>
              </a:tr>
              <a:tr h="268182">
                <a:tc gridSpan="6">
                  <a:txBody>
                    <a:bodyPr/>
                    <a:lstStyle/>
                    <a:p>
                      <a:pPr algn="ctr" fontAlgn="b"/>
                      <a:r>
                        <a:rPr lang="en-US" sz="1200" b="1" u="none" strike="noStrike" dirty="0">
                          <a:effectLst/>
                        </a:rPr>
                        <a:t>ROBERTA</a:t>
                      </a:r>
                      <a:endParaRPr lang="en-US" sz="1200" b="1"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6991370"/>
                  </a:ext>
                </a:extLst>
              </a:tr>
              <a:tr h="495299">
                <a:tc>
                  <a:txBody>
                    <a:bodyPr/>
                    <a:lstStyle/>
                    <a:p>
                      <a:pPr algn="l" fontAlgn="b"/>
                      <a:r>
                        <a:rPr lang="en-US" sz="1200" u="none" strike="noStrike">
                          <a:effectLst/>
                        </a:rPr>
                        <a:t>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Precision</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Recall</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F1 score</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Support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Acccuracy</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26508425"/>
                  </a:ext>
                </a:extLst>
              </a:tr>
              <a:tr h="268182">
                <a:tc>
                  <a:txBody>
                    <a:bodyPr/>
                    <a:lstStyle/>
                    <a:p>
                      <a:pPr algn="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0.94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0.97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1000</a:t>
                      </a:r>
                      <a:endParaRPr lang="en-US" sz="1200" b="0" i="0" u="none" strike="noStrike">
                        <a:solidFill>
                          <a:srgbClr val="000000"/>
                        </a:solidFill>
                        <a:effectLst/>
                        <a:latin typeface="Calibri" panose="020F0502020204030204" pitchFamily="34" charset="0"/>
                      </a:endParaRPr>
                    </a:p>
                  </a:txBody>
                  <a:tcPr marL="9525" marR="9525" marT="9525" marB="0" anchor="b"/>
                </a:tc>
                <a:tc rowSpan="2">
                  <a:txBody>
                    <a:bodyPr/>
                    <a:lstStyle/>
                    <a:p>
                      <a:pPr algn="ctr" fontAlgn="ctr"/>
                      <a:r>
                        <a:rPr lang="en-US" sz="1200" u="none" strike="noStrike">
                          <a:effectLst/>
                        </a:rPr>
                        <a:t>0.94</a:t>
                      </a:r>
                      <a:endParaRPr lang="en-US" sz="12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263442404"/>
                  </a:ext>
                </a:extLst>
              </a:tr>
              <a:tr h="268182">
                <a:tc>
                  <a:txBody>
                    <a:bodyPr/>
                    <a:lstStyle/>
                    <a:p>
                      <a:pPr algn="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a:t>
                      </a:r>
                      <a:endParaRPr lang="en-US" sz="1200" b="0" i="0" u="none" strike="noStrike" dirty="0">
                        <a:solidFill>
                          <a:srgbClr val="000000"/>
                        </a:solidFill>
                        <a:effectLst/>
                        <a:latin typeface="Calibri" panose="020F0502020204030204" pitchFamily="34" charset="0"/>
                      </a:endParaRPr>
                    </a:p>
                  </a:txBody>
                  <a:tcPr marL="9525" marR="9525" marT="9525" marB="0" anchor="b"/>
                </a:tc>
                <a:tc vMerge="1">
                  <a:txBody>
                    <a:bodyPr/>
                    <a:lstStyle/>
                    <a:p>
                      <a:endParaRPr lang="en-US"/>
                    </a:p>
                  </a:txBody>
                  <a:tcPr/>
                </a:tc>
                <a:extLst>
                  <a:ext uri="{0D108BD9-81ED-4DB2-BD59-A6C34878D82A}">
                    <a16:rowId xmlns:a16="http://schemas.microsoft.com/office/drawing/2014/main" val="1554059566"/>
                  </a:ext>
                </a:extLst>
              </a:tr>
            </a:tbl>
          </a:graphicData>
        </a:graphic>
      </p:graphicFrame>
      <p:sp>
        <p:nvSpPr>
          <p:cNvPr id="6" name="Rectangle 1">
            <a:extLst>
              <a:ext uri="{FF2B5EF4-FFF2-40B4-BE49-F238E27FC236}">
                <a16:creationId xmlns:a16="http://schemas.microsoft.com/office/drawing/2014/main" id="{892D5787-A895-957F-CB18-994BCC205114}"/>
              </a:ext>
            </a:extLst>
          </p:cNvPr>
          <p:cNvSpPr>
            <a:spLocks noChangeArrowheads="1"/>
          </p:cNvSpPr>
          <p:nvPr/>
        </p:nvSpPr>
        <p:spPr bwMode="auto">
          <a:xfrm>
            <a:off x="5741322" y="3756994"/>
            <a:ext cx="1279850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2961163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004AD1-676F-FB0E-8B1B-E2BBC091B0C4}"/>
              </a:ext>
            </a:extLst>
          </p:cNvPr>
          <p:cNvSpPr>
            <a:spLocks noGrp="1"/>
          </p:cNvSpPr>
          <p:nvPr>
            <p:ph idx="1"/>
          </p:nvPr>
        </p:nvSpPr>
        <p:spPr/>
        <p:txBody>
          <a:bodyPr>
            <a:normAutofit/>
          </a:bodyPr>
          <a:lstStyle/>
          <a:p>
            <a:pPr marL="0" indent="0" algn="ctr">
              <a:buNone/>
            </a:pPr>
            <a:endParaRPr lang="en-US" sz="4800"/>
          </a:p>
          <a:p>
            <a:pPr marL="0" indent="0" algn="ctr">
              <a:buNone/>
            </a:pPr>
            <a:r>
              <a:rPr lang="en-US" sz="4800"/>
              <a:t>THANK YOU</a:t>
            </a:r>
            <a:endParaRPr lang="en-US" sz="4800" dirty="0"/>
          </a:p>
        </p:txBody>
      </p:sp>
    </p:spTree>
    <p:extLst>
      <p:ext uri="{BB962C8B-B14F-4D97-AF65-F5344CB8AC3E}">
        <p14:creationId xmlns:p14="http://schemas.microsoft.com/office/powerpoint/2010/main" val="3406576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9C54-3103-56D4-11C6-BC8E8DEE458E}"/>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20E9DCD5-FF75-648D-D770-78E5E34A6577}"/>
              </a:ext>
            </a:extLst>
          </p:cNvPr>
          <p:cNvSpPr>
            <a:spLocks noGrp="1"/>
          </p:cNvSpPr>
          <p:nvPr>
            <p:ph idx="1"/>
          </p:nvPr>
        </p:nvSpPr>
        <p:spPr/>
        <p:txBody>
          <a:bodyPr/>
          <a:lstStyle/>
          <a:p>
            <a:r>
              <a:rPr lang="en-US" dirty="0">
                <a:latin typeface="Calibri" panose="020F0502020204030204" pitchFamily="34" charset="0"/>
                <a:cs typeface="Calibri" panose="020F0502020204030204" pitchFamily="34" charset="0"/>
              </a:rPr>
              <a:t>The project's goal is to perform sentiment analysis on a dataset of hotel reviews.</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Given a customer review, we must predict whether the review is favorable or unfavorable, or positive or negative.</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We want to predict whether a textual review corresponds to a positive (satisfied) or negative review (the customer is not satisfied).</a:t>
            </a:r>
          </a:p>
        </p:txBody>
      </p:sp>
    </p:spTree>
    <p:extLst>
      <p:ext uri="{BB962C8B-B14F-4D97-AF65-F5344CB8AC3E}">
        <p14:creationId xmlns:p14="http://schemas.microsoft.com/office/powerpoint/2010/main" val="106375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84E56-0409-973D-4F8B-651423049A65}"/>
              </a:ext>
            </a:extLst>
          </p:cNvPr>
          <p:cNvSpPr>
            <a:spLocks noGrp="1"/>
          </p:cNvSpPr>
          <p:nvPr>
            <p:ph type="title"/>
          </p:nvPr>
        </p:nvSpPr>
        <p:spPr/>
        <p:txBody>
          <a:bodyPr/>
          <a:lstStyle/>
          <a:p>
            <a:r>
              <a:rPr lang="en-US" dirty="0"/>
              <a:t>Why is it important</a:t>
            </a:r>
            <a:r>
              <a:rPr lang="en-US" sz="6000" dirty="0">
                <a:solidFill>
                  <a:srgbClr val="FF0000"/>
                </a:solidFill>
              </a:rPr>
              <a:t>?</a:t>
            </a:r>
          </a:p>
        </p:txBody>
      </p:sp>
      <p:sp>
        <p:nvSpPr>
          <p:cNvPr id="3" name="Content Placeholder 2">
            <a:extLst>
              <a:ext uri="{FF2B5EF4-FFF2-40B4-BE49-F238E27FC236}">
                <a16:creationId xmlns:a16="http://schemas.microsoft.com/office/drawing/2014/main" id="{3E8457EE-EDF4-9F1C-9B38-37E564C58A9B}"/>
              </a:ext>
            </a:extLst>
          </p:cNvPr>
          <p:cNvSpPr>
            <a:spLocks noGrp="1"/>
          </p:cNvSpPr>
          <p:nvPr>
            <p:ph idx="1"/>
          </p:nvPr>
        </p:nvSpPr>
        <p:spPr/>
        <p:txBody>
          <a:bodyPr/>
          <a:lstStyle/>
          <a:p>
            <a:r>
              <a:rPr lang="en-US" dirty="0">
                <a:latin typeface="Calibri" panose="020F0502020204030204" pitchFamily="34" charset="0"/>
                <a:cs typeface="Calibri" panose="020F0502020204030204" pitchFamily="34" charset="0"/>
              </a:rPr>
              <a:t>As it enables organizations to analyze massive volumes of unstructured data effectively and economically, sentiment analysis</a:t>
            </a:r>
          </a:p>
          <a:p>
            <a:pPr marL="0" indent="0">
              <a:buNone/>
            </a:pPr>
            <a:r>
              <a:rPr lang="en-US" dirty="0">
                <a:latin typeface="Calibri" panose="020F0502020204030204" pitchFamily="34" charset="0"/>
                <a:cs typeface="Calibri" panose="020F0502020204030204" pitchFamily="34" charset="0"/>
              </a:rPr>
              <a:t>     is proven to be a useful tool.</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It gives facts and quantifiable data for upcoming decision-making, and when done well, it delivers value to a business.</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Sentiment research should be used by businesses that want to improve their goods and services, increase sales, and outwit their rivals.</a:t>
            </a:r>
          </a:p>
        </p:txBody>
      </p:sp>
    </p:spTree>
    <p:extLst>
      <p:ext uri="{BB962C8B-B14F-4D97-AF65-F5344CB8AC3E}">
        <p14:creationId xmlns:p14="http://schemas.microsoft.com/office/powerpoint/2010/main" val="1813830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44E19-01F1-644E-427D-3BB3EDD91238}"/>
              </a:ext>
            </a:extLst>
          </p:cNvPr>
          <p:cNvSpPr>
            <a:spLocks noGrp="1"/>
          </p:cNvSpPr>
          <p:nvPr>
            <p:ph type="title"/>
          </p:nvPr>
        </p:nvSpPr>
        <p:spPr/>
        <p:txBody>
          <a:bodyPr/>
          <a:lstStyle/>
          <a:p>
            <a:r>
              <a:rPr lang="en-US" dirty="0"/>
              <a:t>Literature Review</a:t>
            </a:r>
          </a:p>
        </p:txBody>
      </p:sp>
      <p:sp>
        <p:nvSpPr>
          <p:cNvPr id="3" name="Content Placeholder 2">
            <a:extLst>
              <a:ext uri="{FF2B5EF4-FFF2-40B4-BE49-F238E27FC236}">
                <a16:creationId xmlns:a16="http://schemas.microsoft.com/office/drawing/2014/main" id="{C6505032-F1FD-9BC3-40A6-4321153ADBF7}"/>
              </a:ext>
            </a:extLst>
          </p:cNvPr>
          <p:cNvSpPr>
            <a:spLocks noGrp="1"/>
          </p:cNvSpPr>
          <p:nvPr>
            <p:ph idx="1"/>
          </p:nvPr>
        </p:nvSpPr>
        <p:spPr/>
        <p:txBody>
          <a:bodyPr/>
          <a:lstStyle/>
          <a:p>
            <a:r>
              <a:rPr lang="en-US" dirty="0" err="1">
                <a:latin typeface="Calibri" panose="020F0502020204030204" pitchFamily="34" charset="0"/>
                <a:cs typeface="Calibri" panose="020F0502020204030204" pitchFamily="34" charset="0"/>
              </a:rPr>
              <a:t>Humera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Shaziya</a:t>
            </a:r>
            <a:r>
              <a:rPr lang="en-US" dirty="0">
                <a:latin typeface="Calibri" panose="020F0502020204030204" pitchFamily="34" charset="0"/>
                <a:cs typeface="Calibri" panose="020F0502020204030204" pitchFamily="34" charset="0"/>
              </a:rPr>
              <a:t> et al. in this paper classified movie reviews for sentiment analysis using WEKA Tool. They enhanced the earlier work done in sentiment categorization which analyzes opinions which express either positive or negative sentiment</a:t>
            </a:r>
          </a:p>
          <a:p>
            <a:pPr marL="0" indent="0">
              <a:buNone/>
            </a:pPr>
            <a:endParaRPr lang="en-US" dirty="0">
              <a:latin typeface="Calibri" panose="020F0502020204030204" pitchFamily="34" charset="0"/>
              <a:cs typeface="Calibri" panose="020F0502020204030204" pitchFamily="34" charset="0"/>
            </a:endParaRPr>
          </a:p>
          <a:p>
            <a:r>
              <a:rPr lang="en-US" dirty="0" err="1">
                <a:latin typeface="Calibri" panose="020F0502020204030204" pitchFamily="34" charset="0"/>
                <a:cs typeface="Calibri" panose="020F0502020204030204" pitchFamily="34" charset="0"/>
              </a:rPr>
              <a:t>Nandal</a:t>
            </a:r>
            <a:r>
              <a:rPr lang="en-US" dirty="0">
                <a:latin typeface="Calibri" panose="020F0502020204030204" pitchFamily="34" charset="0"/>
                <a:cs typeface="Calibri" panose="020F0502020204030204" pitchFamily="34" charset="0"/>
              </a:rPr>
              <a:t>. in this paper classified amazon product reviews for sentiment analysis using SVM(Support Vector Machine) Tool. The study examined how words can shift in meaning depending on the context in which they're used, and how this impacts the overall evaluation of a product and its specific features. The findings of the analysis were impressive.</a:t>
            </a:r>
          </a:p>
          <a:p>
            <a:pPr marL="0" indent="0">
              <a:buNone/>
            </a:pPr>
            <a:endParaRPr lang="en-US" sz="1600" dirty="0">
              <a:latin typeface="+mn-lt"/>
            </a:endParaRPr>
          </a:p>
          <a:p>
            <a:endParaRPr lang="en-US" sz="1600" dirty="0">
              <a:latin typeface="+mn-lt"/>
            </a:endParaRPr>
          </a:p>
          <a:p>
            <a:endParaRPr lang="en-US" sz="1600" dirty="0">
              <a:latin typeface="+mn-lt"/>
            </a:endParaRPr>
          </a:p>
          <a:p>
            <a:endParaRPr lang="en-US" dirty="0"/>
          </a:p>
        </p:txBody>
      </p:sp>
    </p:spTree>
    <p:extLst>
      <p:ext uri="{BB962C8B-B14F-4D97-AF65-F5344CB8AC3E}">
        <p14:creationId xmlns:p14="http://schemas.microsoft.com/office/powerpoint/2010/main" val="723864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800C7-71EC-BCC6-833F-34AEBECC0B33}"/>
              </a:ext>
            </a:extLst>
          </p:cNvPr>
          <p:cNvSpPr>
            <a:spLocks noGrp="1"/>
          </p:cNvSpPr>
          <p:nvPr>
            <p:ph type="title"/>
          </p:nvPr>
        </p:nvSpPr>
        <p:spPr/>
        <p:txBody>
          <a:bodyPr/>
          <a:lstStyle/>
          <a:p>
            <a:r>
              <a:rPr lang="en-US" dirty="0"/>
              <a:t>Proposal Model</a:t>
            </a:r>
          </a:p>
        </p:txBody>
      </p:sp>
      <p:sp>
        <p:nvSpPr>
          <p:cNvPr id="3" name="Content Placeholder 2">
            <a:extLst>
              <a:ext uri="{FF2B5EF4-FFF2-40B4-BE49-F238E27FC236}">
                <a16:creationId xmlns:a16="http://schemas.microsoft.com/office/drawing/2014/main" id="{E2ABE63F-9B62-7F8B-172B-C6A1F62E8EC0}"/>
              </a:ext>
            </a:extLst>
          </p:cNvPr>
          <p:cNvSpPr>
            <a:spLocks noGrp="1"/>
          </p:cNvSpPr>
          <p:nvPr>
            <p:ph idx="1"/>
          </p:nvPr>
        </p:nvSpPr>
        <p:spPr/>
        <p:txBody>
          <a:bodyPr/>
          <a:lstStyle/>
          <a:p>
            <a:r>
              <a:rPr lang="en-US" dirty="0">
                <a:latin typeface="Calibri" panose="020F0502020204030204" pitchFamily="34" charset="0"/>
                <a:cs typeface="Calibri" panose="020F0502020204030204" pitchFamily="34" charset="0"/>
              </a:rPr>
              <a:t>The research began with an examination of many research and review articles on sentiment analysis, and each publication's summary was prepared by reading and comprehending the document. </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Examine popular classification techniques such as Nave Bayes, Random Forest, k-nearest neighbor, Decision Tree Induction, and Support Vector Machine.</a:t>
            </a:r>
          </a:p>
        </p:txBody>
      </p:sp>
    </p:spTree>
    <p:extLst>
      <p:ext uri="{BB962C8B-B14F-4D97-AF65-F5344CB8AC3E}">
        <p14:creationId xmlns:p14="http://schemas.microsoft.com/office/powerpoint/2010/main" val="1513665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6445B-B35B-6AC6-76DE-42EB8C946C52}"/>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7A9A4191-8846-889B-9192-E6AFE92BC866}"/>
              </a:ext>
            </a:extLst>
          </p:cNvPr>
          <p:cNvSpPr>
            <a:spLocks noGrp="1"/>
          </p:cNvSpPr>
          <p:nvPr>
            <p:ph idx="1"/>
          </p:nvPr>
        </p:nvSpPr>
        <p:spPr/>
        <p:txBody>
          <a:bodyPr>
            <a:normAutofit fontScale="92500" lnSpcReduction="10000"/>
          </a:bodyPr>
          <a:lstStyle/>
          <a:p>
            <a:pPr marL="0" indent="0">
              <a:buNone/>
            </a:pPr>
            <a:r>
              <a:rPr lang="en-US" sz="2800" dirty="0"/>
              <a:t>What is sentiment analysis</a:t>
            </a:r>
            <a:r>
              <a:rPr lang="en-US" sz="3600" dirty="0">
                <a:solidFill>
                  <a:srgbClr val="FF0000"/>
                </a:solidFill>
              </a:rPr>
              <a:t>?</a:t>
            </a:r>
          </a:p>
          <a:p>
            <a:pPr marL="0" indent="0">
              <a:buNone/>
            </a:pPr>
            <a:endParaRPr lang="en-US" sz="1600" dirty="0"/>
          </a:p>
          <a:p>
            <a:r>
              <a:rPr lang="en-US" dirty="0"/>
              <a:t>Sentiment analysis is a process of identifying and extracting opinions and emotions expressed in text data using natural language processing techniques</a:t>
            </a:r>
          </a:p>
          <a:p>
            <a:endParaRPr lang="en-US" dirty="0"/>
          </a:p>
          <a:p>
            <a:r>
              <a:rPr lang="en-US" dirty="0"/>
              <a:t>Sentiment analysis  encompasses various techniques used to analyze the emotions, opinions, and attitudes expressed in text</a:t>
            </a:r>
          </a:p>
          <a:p>
            <a:endParaRPr lang="en-US" dirty="0"/>
          </a:p>
          <a:p>
            <a:r>
              <a:rPr lang="en-US" dirty="0"/>
              <a:t> The analysis ranges from simple polarity classification to more advanced methods such as aspect-based sentiment analysis and emotion detection</a:t>
            </a:r>
          </a:p>
        </p:txBody>
      </p:sp>
    </p:spTree>
    <p:extLst>
      <p:ext uri="{BB962C8B-B14F-4D97-AF65-F5344CB8AC3E}">
        <p14:creationId xmlns:p14="http://schemas.microsoft.com/office/powerpoint/2010/main" val="1466689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5E644-FB86-6401-ECE4-8A678045CA47}"/>
              </a:ext>
            </a:extLst>
          </p:cNvPr>
          <p:cNvSpPr>
            <a:spLocks noGrp="1"/>
          </p:cNvSpPr>
          <p:nvPr>
            <p:ph type="title"/>
          </p:nvPr>
        </p:nvSpPr>
        <p:spPr/>
        <p:txBody>
          <a:bodyPr/>
          <a:lstStyle/>
          <a:p>
            <a:r>
              <a:rPr lang="en-US" dirty="0"/>
              <a:t>System Architecture</a:t>
            </a:r>
            <a:br>
              <a:rPr lang="en-US" dirty="0"/>
            </a:br>
            <a:r>
              <a:rPr lang="en-US" dirty="0"/>
              <a:t>					</a:t>
            </a:r>
            <a:endParaRPr lang="en-US" sz="1400" dirty="0"/>
          </a:p>
        </p:txBody>
      </p:sp>
      <p:graphicFrame>
        <p:nvGraphicFramePr>
          <p:cNvPr id="4" name="Content Placeholder 3">
            <a:extLst>
              <a:ext uri="{FF2B5EF4-FFF2-40B4-BE49-F238E27FC236}">
                <a16:creationId xmlns:a16="http://schemas.microsoft.com/office/drawing/2014/main" id="{D380EA15-43D8-8016-AD16-57A6F689F9C5}"/>
              </a:ext>
            </a:extLst>
          </p:cNvPr>
          <p:cNvGraphicFramePr>
            <a:graphicFrameLocks noGrp="1"/>
          </p:cNvGraphicFramePr>
          <p:nvPr>
            <p:ph idx="1"/>
            <p:extLst>
              <p:ext uri="{D42A27DB-BD31-4B8C-83A1-F6EECF244321}">
                <p14:modId xmlns:p14="http://schemas.microsoft.com/office/powerpoint/2010/main" val="1544281376"/>
              </p:ext>
            </p:extLst>
          </p:nvPr>
        </p:nvGraphicFramePr>
        <p:xfrm>
          <a:off x="1103313" y="2052638"/>
          <a:ext cx="8947150" cy="41957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descr="Graphical user interface, diagram&#10;&#10;Description automatically generated">
            <a:extLst>
              <a:ext uri="{FF2B5EF4-FFF2-40B4-BE49-F238E27FC236}">
                <a16:creationId xmlns:a16="http://schemas.microsoft.com/office/drawing/2014/main" id="{80188F79-D16D-48D6-7271-19D2E5D56C17}"/>
              </a:ext>
            </a:extLst>
          </p:cNvPr>
          <p:cNvPicPr>
            <a:picLocks noChangeAspect="1"/>
          </p:cNvPicPr>
          <p:nvPr/>
        </p:nvPicPr>
        <p:blipFill rotWithShape="1">
          <a:blip r:embed="rId8"/>
          <a:srcRect l="8615"/>
          <a:stretch/>
        </p:blipFill>
        <p:spPr>
          <a:xfrm>
            <a:off x="839244" y="1290181"/>
            <a:ext cx="11164301" cy="5115101"/>
          </a:xfrm>
          <a:prstGeom prst="rect">
            <a:avLst/>
          </a:prstGeom>
        </p:spPr>
      </p:pic>
    </p:spTree>
    <p:extLst>
      <p:ext uri="{BB962C8B-B14F-4D97-AF65-F5344CB8AC3E}">
        <p14:creationId xmlns:p14="http://schemas.microsoft.com/office/powerpoint/2010/main" val="380292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853C2-564F-2E66-12DB-6CF5BA4E97AC}"/>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597B999E-D53E-F071-1A99-F69274B146DA}"/>
              </a:ext>
            </a:extLst>
          </p:cNvPr>
          <p:cNvSpPr>
            <a:spLocks noGrp="1"/>
          </p:cNvSpPr>
          <p:nvPr>
            <p:ph idx="1"/>
          </p:nvPr>
        </p:nvSpPr>
        <p:spPr>
          <a:xfrm>
            <a:off x="1103312" y="1177160"/>
            <a:ext cx="10174288" cy="5071240"/>
          </a:xfrm>
        </p:spPr>
        <p:txBody>
          <a:bodyPr>
            <a:normAutofit/>
          </a:bodyPr>
          <a:lstStyle/>
          <a:p>
            <a:r>
              <a:rPr lang="en-US" sz="1600" dirty="0">
                <a:effectLst/>
                <a:latin typeface="Calibri" panose="020F0502020204030204" pitchFamily="34" charset="0"/>
                <a:ea typeface="Calibri" panose="020F0502020204030204" pitchFamily="34" charset="0"/>
                <a:cs typeface="Times New Roman" panose="02020603050405020304" pitchFamily="18" charset="0"/>
              </a:rPr>
              <a:t>The data was scraped from </a:t>
            </a:r>
            <a:r>
              <a:rPr lang="en-US" sz="1600" u="none" strike="noStrike"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Booking.com</a:t>
            </a:r>
            <a:r>
              <a:rPr lang="en-US" sz="1600" dirty="0">
                <a:effectLst/>
                <a:latin typeface="Calibri" panose="020F0502020204030204" pitchFamily="34" charset="0"/>
                <a:ea typeface="Calibri" panose="020F0502020204030204" pitchFamily="34" charset="0"/>
                <a:cs typeface="Times New Roman" panose="02020603050405020304" pitchFamily="18" charset="0"/>
              </a:rPr>
              <a:t>. All data in the file is publicly available to everyone already. Please be noted that data is originally owned by </a:t>
            </a:r>
            <a:r>
              <a:rPr lang="en-US" sz="1600" u="none" strike="noStrike"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Booking.com</a:t>
            </a:r>
            <a:r>
              <a:rPr lang="en-US" sz="1600" u="none" strike="noStrike"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rPr>
              <a:t>.</a:t>
            </a:r>
          </a:p>
          <a:p>
            <a:r>
              <a:rPr lang="en-US" sz="1600" dirty="0">
                <a:effectLst/>
                <a:latin typeface="Calibri" panose="020F0502020204030204" pitchFamily="34" charset="0"/>
                <a:ea typeface="Calibri" panose="020F0502020204030204" pitchFamily="34" charset="0"/>
                <a:cs typeface="Times New Roman" panose="02020603050405020304" pitchFamily="18" charset="0"/>
              </a:rPr>
              <a:t>This dataset contains 515,000 customer reviews and scoring of 1493 luxury hotels across Europe. Meanwhile, the geographical location of hotels is also provided for further analysis</a:t>
            </a:r>
            <a:endParaRPr lang="en-US" sz="1400" dirty="0">
              <a:solidFill>
                <a:srgbClr val="0563C1"/>
              </a:solidFill>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600" dirty="0">
                <a:latin typeface="Calibri" panose="020F0502020204030204" pitchFamily="34" charset="0"/>
                <a:cs typeface="Times New Roman" panose="02020603050405020304" pitchFamily="18" charset="0"/>
              </a:rPr>
              <a:t>The following attributes are considered as our dataset:</a:t>
            </a:r>
          </a:p>
          <a:p>
            <a:pPr marL="0" indent="0">
              <a:buNone/>
            </a:pPr>
            <a:endParaRPr lang="en-US" sz="1600" dirty="0"/>
          </a:p>
          <a:p>
            <a:pPr marL="0" indent="0">
              <a:buNone/>
            </a:pPr>
            <a:r>
              <a:rPr lang="en-US" sz="1400" dirty="0"/>
              <a:t>		Hotel-Address									 ReviewTotalPositiveWordCounts</a:t>
            </a:r>
          </a:p>
          <a:p>
            <a:pPr marL="0" indent="0">
              <a:buNone/>
            </a:pPr>
            <a:r>
              <a:rPr lang="en-US" sz="1400" dirty="0"/>
              <a:t>		Review-Date									 Average-Score</a:t>
            </a:r>
          </a:p>
          <a:p>
            <a:pPr marL="0" indent="0">
              <a:buNone/>
            </a:pPr>
            <a:r>
              <a:rPr lang="en-US" sz="1400" dirty="0"/>
              <a:t>		Hotel-Name									 Reviewer-Nationality</a:t>
            </a:r>
          </a:p>
          <a:p>
            <a:pPr marL="0" indent="0">
              <a:buNone/>
            </a:pPr>
            <a:r>
              <a:rPr lang="en-US" sz="1400" dirty="0"/>
              <a:t>		Negative-Review 								 ReviewTotalNegativeWordCounts</a:t>
            </a:r>
          </a:p>
          <a:p>
            <a:pPr marL="0" indent="0">
              <a:buNone/>
            </a:pPr>
            <a:r>
              <a:rPr lang="en-US" sz="1400" dirty="0"/>
              <a:t>		Positive-Review									 ReviewTotalPositiveWordCounts</a:t>
            </a:r>
          </a:p>
          <a:p>
            <a:pPr marL="0" indent="0">
              <a:buNone/>
            </a:pPr>
            <a:r>
              <a:rPr lang="en-US" sz="1400" dirty="0"/>
              <a:t>		Reviewer-Score									 TotalNumberofReviewsReviewerHasGiven</a:t>
            </a:r>
          </a:p>
          <a:p>
            <a:pPr marL="0" indent="0">
              <a:buNone/>
            </a:pPr>
            <a:r>
              <a:rPr lang="en-US" sz="1400" dirty="0"/>
              <a:t>		TotalNumberof-Reviews							 Tags</a:t>
            </a:r>
          </a:p>
          <a:p>
            <a:pPr marL="0" indent="0">
              <a:buNone/>
            </a:pPr>
            <a:r>
              <a:rPr lang="en-US" sz="1400" dirty="0"/>
              <a:t>		Dayssincereview								 AdditionalNumberof-Scoring</a:t>
            </a:r>
          </a:p>
          <a:p>
            <a:pPr marL="0" indent="0">
              <a:buNone/>
            </a:pPr>
            <a:r>
              <a:rPr lang="en-US" sz="1400" dirty="0"/>
              <a:t>		Latitude										 Longitude</a:t>
            </a:r>
          </a:p>
        </p:txBody>
      </p:sp>
    </p:spTree>
    <p:extLst>
      <p:ext uri="{BB962C8B-B14F-4D97-AF65-F5344CB8AC3E}">
        <p14:creationId xmlns:p14="http://schemas.microsoft.com/office/powerpoint/2010/main" val="38720039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{EF087EF8-FEB7-BD45-ACE9-DEDAB21EF2F6}tf10001070</Template>
  <TotalTime>5446</TotalTime>
  <Words>2228</Words>
  <Application>Microsoft Macintosh PowerPoint</Application>
  <PresentationFormat>Widescreen</PresentationFormat>
  <Paragraphs>281</Paragraphs>
  <Slides>27</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Calibri</vt:lpstr>
      <vt:lpstr>Century Gothic</vt:lpstr>
      <vt:lpstr>Courier New</vt:lpstr>
      <vt:lpstr>Google Sans</vt:lpstr>
      <vt:lpstr>Söhne</vt:lpstr>
      <vt:lpstr>Symbol</vt:lpstr>
      <vt:lpstr>Wingdings 3</vt:lpstr>
      <vt:lpstr>Ion</vt:lpstr>
      <vt:lpstr>Sentiment Analysis on Hotel Reviews                Group 7                                                               Ajith Busipally                                                                                                                 Pavansai Pottimuthi                 Siva Teja Segu                 Sreehari Revuri                 </vt:lpstr>
      <vt:lpstr>Introduction </vt:lpstr>
      <vt:lpstr>Problem Statement</vt:lpstr>
      <vt:lpstr>Why is it important?</vt:lpstr>
      <vt:lpstr>Literature Review</vt:lpstr>
      <vt:lpstr>Proposal Model</vt:lpstr>
      <vt:lpstr>Background</vt:lpstr>
      <vt:lpstr>System Architecture      </vt:lpstr>
      <vt:lpstr>Dataset</vt:lpstr>
      <vt:lpstr>Workflow</vt:lpstr>
      <vt:lpstr>Workflow </vt:lpstr>
      <vt:lpstr>CONTD..</vt:lpstr>
      <vt:lpstr>CONTD</vt:lpstr>
      <vt:lpstr>DATA CLEANING</vt:lpstr>
      <vt:lpstr>CONTD..</vt:lpstr>
      <vt:lpstr>CONTD..</vt:lpstr>
      <vt:lpstr>CONTD..</vt:lpstr>
      <vt:lpstr>CONTD..</vt:lpstr>
      <vt:lpstr>CONTD..</vt:lpstr>
      <vt:lpstr>CLASSIFIER</vt:lpstr>
      <vt:lpstr>CONTD..</vt:lpstr>
      <vt:lpstr>CODE FOR RANDOM FOREST</vt:lpstr>
      <vt:lpstr>Performance &amp; Evaluations</vt:lpstr>
      <vt:lpstr>RoBERTa</vt:lpstr>
      <vt:lpstr>CONTD..</vt:lpstr>
      <vt:lpstr>CONTD..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 Analysis on Hotel Reviews                Group 7                                                                Ajith Busipally                                                                                                                 Pavansai Pottimuthi                 Siva Teja Segu                Sreehari Revuri                 </dc:title>
  <dc:creator>Segu, Siva Teja</dc:creator>
  <cp:lastModifiedBy>Segu, Siva Teja</cp:lastModifiedBy>
  <cp:revision>119</cp:revision>
  <dcterms:created xsi:type="dcterms:W3CDTF">2023-02-23T14:57:26Z</dcterms:created>
  <dcterms:modified xsi:type="dcterms:W3CDTF">2023-04-29T00:04:31Z</dcterms:modified>
</cp:coreProperties>
</file>